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K Modular" charset="1" panose="00000800000000000000"/>
      <p:regular r:id="rId16"/>
    </p:embeddedFont>
    <p:embeddedFont>
      <p:font typeface="Ovo" charset="1" panose="02020502070400060406"/>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8UEIRJxs.mp4" Type="http://schemas.openxmlformats.org/officeDocument/2006/relationships/video"/><Relationship Id="rId4" Target="../media/VAE8UEIRJxs.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3958.3333"/>
                </p14:media>
              </p:ext>
            </p:extLst>
          </p:nvPr>
        </p:nvPicPr>
        <p:blipFill>
          <a:blip r:embed="rId2"/>
          <a:srcRect l="0" t="657" r="0" b="657"/>
          <a:stretch>
            <a:fillRect/>
          </a:stretch>
        </p:blipFill>
        <p:spPr>
          <a:xfrm flipH="false" flipV="false">
            <a:off x="0" y="0"/>
            <a:ext cx="18288000" cy="10287000"/>
          </a:xfrm>
          <a:prstGeom prst="rect">
            <a:avLst/>
          </a:prstGeom>
        </p:spPr>
      </p:pic>
      <p:sp>
        <p:nvSpPr>
          <p:cNvPr name="Freeform 3" id="3"/>
          <p:cNvSpPr/>
          <p:nvPr/>
        </p:nvSpPr>
        <p:spPr>
          <a:xfrm flipH="false" flipV="false" rot="0">
            <a:off x="1233412" y="1648977"/>
            <a:ext cx="2163313" cy="1709017"/>
          </a:xfrm>
          <a:custGeom>
            <a:avLst/>
            <a:gdLst/>
            <a:ahLst/>
            <a:cxnLst/>
            <a:rect r="r" b="b" t="t" l="l"/>
            <a:pathLst>
              <a:path h="1709017" w="2163313">
                <a:moveTo>
                  <a:pt x="0" y="0"/>
                </a:moveTo>
                <a:lnTo>
                  <a:pt x="2163312" y="0"/>
                </a:lnTo>
                <a:lnTo>
                  <a:pt x="2163312" y="1709017"/>
                </a:lnTo>
                <a:lnTo>
                  <a:pt x="0" y="17090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5623369"/>
            <a:ext cx="9459898" cy="3634931"/>
          </a:xfrm>
          <a:prstGeom prst="rect">
            <a:avLst/>
          </a:prstGeom>
        </p:spPr>
        <p:txBody>
          <a:bodyPr anchor="t" rtlCol="false" tIns="0" lIns="0" bIns="0" rIns="0">
            <a:spAutoFit/>
          </a:bodyPr>
          <a:lstStyle/>
          <a:p>
            <a:pPr algn="l">
              <a:lnSpc>
                <a:spcPts val="5040"/>
              </a:lnSpc>
            </a:pPr>
            <a:r>
              <a:rPr lang="en-US" sz="3600">
                <a:solidFill>
                  <a:srgbClr val="FFFFFF"/>
                </a:solidFill>
                <a:latin typeface="HK Modular"/>
                <a:ea typeface="HK Modular"/>
                <a:cs typeface="HK Modular"/>
                <a:sym typeface="HK Modular"/>
              </a:rPr>
              <a:t>Packet-level Micro-behavior Classification with Convolutional Neural Networks (CNNs) </a:t>
            </a:r>
          </a:p>
          <a:p>
            <a:pPr algn="l">
              <a:lnSpc>
                <a:spcPts val="9008"/>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44247" y="6694027"/>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9762" y="0"/>
            <a:ext cx="3242180" cy="3217863"/>
          </a:xfrm>
          <a:custGeom>
            <a:avLst/>
            <a:gdLst/>
            <a:ahLst/>
            <a:cxnLst/>
            <a:rect r="r" b="b" t="t" l="l"/>
            <a:pathLst>
              <a:path h="3217863" w="3242180">
                <a:moveTo>
                  <a:pt x="0" y="0"/>
                </a:moveTo>
                <a:lnTo>
                  <a:pt x="3242180" y="0"/>
                </a:lnTo>
                <a:lnTo>
                  <a:pt x="3242180" y="3217863"/>
                </a:lnTo>
                <a:lnTo>
                  <a:pt x="0" y="3217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57142" y="66940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0"/>
            <a:ext cx="5048834" cy="4114800"/>
          </a:xfrm>
          <a:custGeom>
            <a:avLst/>
            <a:gdLst/>
            <a:ahLst/>
            <a:cxnLst/>
            <a:rect r="r" b="b" t="t" l="l"/>
            <a:pathLst>
              <a:path h="4114800" w="5048834">
                <a:moveTo>
                  <a:pt x="0" y="0"/>
                </a:moveTo>
                <a:lnTo>
                  <a:pt x="5048834" y="0"/>
                </a:lnTo>
                <a:lnTo>
                  <a:pt x="50488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715214" y="5114925"/>
            <a:ext cx="10857573" cy="1350554"/>
          </a:xfrm>
          <a:prstGeom prst="rect">
            <a:avLst/>
          </a:prstGeom>
        </p:spPr>
        <p:txBody>
          <a:bodyPr anchor="t" rtlCol="false" tIns="0" lIns="0" bIns="0" rIns="0">
            <a:spAutoFit/>
          </a:bodyPr>
          <a:lstStyle/>
          <a:p>
            <a:pPr algn="ctr">
              <a:lnSpc>
                <a:spcPts val="5398"/>
              </a:lnSpc>
            </a:pPr>
            <a:r>
              <a:rPr lang="en-US" sz="4298">
                <a:solidFill>
                  <a:srgbClr val="FFFFFF"/>
                </a:solidFill>
                <a:latin typeface="HK Modular"/>
                <a:ea typeface="HK Modular"/>
                <a:cs typeface="HK Modular"/>
                <a:sym typeface="HK Modular"/>
              </a:rPr>
              <a:t>Siddharth nigam</a:t>
            </a:r>
          </a:p>
          <a:p>
            <a:pPr algn="ctr">
              <a:lnSpc>
                <a:spcPts val="5398"/>
              </a:lnSpc>
            </a:pPr>
            <a:r>
              <a:rPr lang="en-US" sz="4298">
                <a:solidFill>
                  <a:srgbClr val="FFFFFF"/>
                </a:solidFill>
                <a:latin typeface="HK Modular"/>
                <a:ea typeface="HK Modular"/>
                <a:cs typeface="HK Modular"/>
                <a:sym typeface="HK Modular"/>
              </a:rPr>
              <a:t>229303311</a:t>
            </a:r>
          </a:p>
        </p:txBody>
      </p:sp>
      <p:sp>
        <p:nvSpPr>
          <p:cNvPr name="TextBox 7" id="7"/>
          <p:cNvSpPr txBox="true"/>
          <p:nvPr/>
        </p:nvSpPr>
        <p:spPr>
          <a:xfrm rot="0">
            <a:off x="6160926" y="4067175"/>
            <a:ext cx="5966149" cy="939125"/>
          </a:xfrm>
          <a:prstGeom prst="rect">
            <a:avLst/>
          </a:prstGeom>
        </p:spPr>
        <p:txBody>
          <a:bodyPr anchor="t" rtlCol="false" tIns="0" lIns="0" bIns="0" rIns="0">
            <a:spAutoFit/>
          </a:bodyPr>
          <a:lstStyle/>
          <a:p>
            <a:pPr algn="l">
              <a:lnSpc>
                <a:spcPts val="7408"/>
              </a:lnSpc>
            </a:pPr>
            <a:r>
              <a:rPr lang="en-US" sz="5898">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477790" y="4217525"/>
            <a:ext cx="966495" cy="9664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76200" y="-142875"/>
              <a:ext cx="660400" cy="879475"/>
            </a:xfrm>
            <a:prstGeom prst="rect">
              <a:avLst/>
            </a:prstGeom>
          </p:spPr>
          <p:txBody>
            <a:bodyPr anchor="ctr" rtlCol="false" tIns="50800" lIns="50800" bIns="50800" rIns="50800"/>
            <a:lstStyle/>
            <a:p>
              <a:pPr algn="ctr">
                <a:lnSpc>
                  <a:spcPts val="4346"/>
                </a:lnSpc>
              </a:pPr>
            </a:p>
          </p:txBody>
        </p:sp>
      </p:grpSp>
      <p:grpSp>
        <p:nvGrpSpPr>
          <p:cNvPr name="Group 5" id="5"/>
          <p:cNvGrpSpPr/>
          <p:nvPr/>
        </p:nvGrpSpPr>
        <p:grpSpPr>
          <a:xfrm rot="0">
            <a:off x="5818744" y="6773631"/>
            <a:ext cx="966495" cy="96649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142875"/>
              <a:ext cx="660400" cy="879475"/>
            </a:xfrm>
            <a:prstGeom prst="rect">
              <a:avLst/>
            </a:prstGeom>
          </p:spPr>
          <p:txBody>
            <a:bodyPr anchor="ctr" rtlCol="false" tIns="50800" lIns="50800" bIns="50800" rIns="50800"/>
            <a:lstStyle/>
            <a:p>
              <a:pPr algn="ctr">
                <a:lnSpc>
                  <a:spcPts val="4346"/>
                </a:lnSpc>
              </a:pPr>
            </a:p>
          </p:txBody>
        </p:sp>
      </p:grpSp>
      <p:grpSp>
        <p:nvGrpSpPr>
          <p:cNvPr name="Group 8" id="8"/>
          <p:cNvGrpSpPr/>
          <p:nvPr/>
        </p:nvGrpSpPr>
        <p:grpSpPr>
          <a:xfrm rot="0">
            <a:off x="7475743" y="4150850"/>
            <a:ext cx="966495" cy="96649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142875"/>
              <a:ext cx="660400" cy="879475"/>
            </a:xfrm>
            <a:prstGeom prst="rect">
              <a:avLst/>
            </a:prstGeom>
          </p:spPr>
          <p:txBody>
            <a:bodyPr anchor="ctr" rtlCol="false" tIns="50800" lIns="50800" bIns="50800" rIns="50800"/>
            <a:lstStyle/>
            <a:p>
              <a:pPr algn="ctr">
                <a:lnSpc>
                  <a:spcPts val="4346"/>
                </a:lnSpc>
              </a:pPr>
            </a:p>
          </p:txBody>
        </p:sp>
      </p:grpSp>
      <p:sp>
        <p:nvSpPr>
          <p:cNvPr name="Freeform 11" id="11"/>
          <p:cNvSpPr/>
          <p:nvPr/>
        </p:nvSpPr>
        <p:spPr>
          <a:xfrm flipH="false" flipV="false" rot="-8790015">
            <a:off x="13183187" y="1502103"/>
            <a:ext cx="4850718" cy="3832067"/>
          </a:xfrm>
          <a:custGeom>
            <a:avLst/>
            <a:gdLst/>
            <a:ahLst/>
            <a:cxnLst/>
            <a:rect r="r" b="b" t="t" l="l"/>
            <a:pathLst>
              <a:path h="3832067" w="4850718">
                <a:moveTo>
                  <a:pt x="0" y="0"/>
                </a:moveTo>
                <a:lnTo>
                  <a:pt x="4850718" y="0"/>
                </a:lnTo>
                <a:lnTo>
                  <a:pt x="4850718" y="3832067"/>
                </a:lnTo>
                <a:lnTo>
                  <a:pt x="0" y="3832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9030832">
            <a:off x="-659981" y="7991322"/>
            <a:ext cx="2923794" cy="2533955"/>
          </a:xfrm>
          <a:custGeom>
            <a:avLst/>
            <a:gdLst/>
            <a:ahLst/>
            <a:cxnLst/>
            <a:rect r="r" b="b" t="t" l="l"/>
            <a:pathLst>
              <a:path h="2533955" w="2923794">
                <a:moveTo>
                  <a:pt x="0" y="0"/>
                </a:moveTo>
                <a:lnTo>
                  <a:pt x="2923794" y="0"/>
                </a:lnTo>
                <a:lnTo>
                  <a:pt x="2923794" y="2533956"/>
                </a:lnTo>
                <a:lnTo>
                  <a:pt x="0" y="2533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2176819" y="6773631"/>
            <a:ext cx="4100233" cy="2776878"/>
          </a:xfrm>
          <a:custGeom>
            <a:avLst/>
            <a:gdLst/>
            <a:ahLst/>
            <a:cxnLst/>
            <a:rect r="r" b="b" t="t" l="l"/>
            <a:pathLst>
              <a:path h="2776878" w="4100233">
                <a:moveTo>
                  <a:pt x="0" y="0"/>
                </a:moveTo>
                <a:lnTo>
                  <a:pt x="4100233" y="0"/>
                </a:lnTo>
                <a:lnTo>
                  <a:pt x="4100233" y="2776878"/>
                </a:lnTo>
                <a:lnTo>
                  <a:pt x="0" y="2776878"/>
                </a:lnTo>
                <a:lnTo>
                  <a:pt x="0" y="0"/>
                </a:lnTo>
                <a:close/>
              </a:path>
            </a:pathLst>
          </a:custGeom>
          <a:blipFill>
            <a:blip r:embed="rId6"/>
            <a:stretch>
              <a:fillRect l="0" t="0" r="0" b="0"/>
            </a:stretch>
          </a:blipFill>
        </p:spPr>
      </p:sp>
      <p:sp>
        <p:nvSpPr>
          <p:cNvPr name="TextBox 14" id="14"/>
          <p:cNvSpPr txBox="true"/>
          <p:nvPr/>
        </p:nvSpPr>
        <p:spPr>
          <a:xfrm rot="0">
            <a:off x="1477790" y="1599341"/>
            <a:ext cx="10888386" cy="747485"/>
          </a:xfrm>
          <a:prstGeom prst="rect">
            <a:avLst/>
          </a:prstGeom>
        </p:spPr>
        <p:txBody>
          <a:bodyPr anchor="t" rtlCol="false" tIns="0" lIns="0" bIns="0" rIns="0">
            <a:spAutoFit/>
          </a:bodyPr>
          <a:lstStyle/>
          <a:p>
            <a:pPr algn="l">
              <a:lnSpc>
                <a:spcPts val="6051"/>
              </a:lnSpc>
            </a:pPr>
            <a:r>
              <a:rPr lang="en-US" sz="4384" spc="245">
                <a:solidFill>
                  <a:srgbClr val="FFFFFF"/>
                </a:solidFill>
                <a:latin typeface="HK Modular"/>
                <a:ea typeface="HK Modular"/>
                <a:cs typeface="HK Modular"/>
                <a:sym typeface="HK Modular"/>
              </a:rPr>
              <a:t>Introduction</a:t>
            </a:r>
          </a:p>
        </p:txBody>
      </p:sp>
      <p:sp>
        <p:nvSpPr>
          <p:cNvPr name="TextBox 15" id="15"/>
          <p:cNvSpPr txBox="true"/>
          <p:nvPr/>
        </p:nvSpPr>
        <p:spPr>
          <a:xfrm rot="0">
            <a:off x="2698084" y="4303859"/>
            <a:ext cx="3603908" cy="266485"/>
          </a:xfrm>
          <a:prstGeom prst="rect">
            <a:avLst/>
          </a:prstGeom>
        </p:spPr>
        <p:txBody>
          <a:bodyPr anchor="t" rtlCol="false" tIns="0" lIns="0" bIns="0" rIns="0">
            <a:spAutoFit/>
          </a:bodyPr>
          <a:lstStyle/>
          <a:p>
            <a:pPr algn="l">
              <a:lnSpc>
                <a:spcPts val="2168"/>
              </a:lnSpc>
            </a:pPr>
            <a:r>
              <a:rPr lang="en-US" sz="1743" spc="233">
                <a:solidFill>
                  <a:srgbClr val="FFFFFF"/>
                </a:solidFill>
                <a:latin typeface="HK Modular"/>
                <a:ea typeface="HK Modular"/>
                <a:cs typeface="HK Modular"/>
                <a:sym typeface="HK Modular"/>
              </a:rPr>
              <a:t>Objectives</a:t>
            </a:r>
          </a:p>
        </p:txBody>
      </p:sp>
      <p:sp>
        <p:nvSpPr>
          <p:cNvPr name="TextBox 16" id="16"/>
          <p:cNvSpPr txBox="true"/>
          <p:nvPr/>
        </p:nvSpPr>
        <p:spPr>
          <a:xfrm rot="0">
            <a:off x="7039038" y="6859965"/>
            <a:ext cx="3606368" cy="266485"/>
          </a:xfrm>
          <a:prstGeom prst="rect">
            <a:avLst/>
          </a:prstGeom>
        </p:spPr>
        <p:txBody>
          <a:bodyPr anchor="t" rtlCol="false" tIns="0" lIns="0" bIns="0" rIns="0">
            <a:spAutoFit/>
          </a:bodyPr>
          <a:lstStyle/>
          <a:p>
            <a:pPr algn="l">
              <a:lnSpc>
                <a:spcPts val="2168"/>
              </a:lnSpc>
            </a:pPr>
            <a:r>
              <a:rPr lang="en-US" sz="1743" spc="233">
                <a:solidFill>
                  <a:srgbClr val="FFFFFF"/>
                </a:solidFill>
                <a:latin typeface="HK Modular"/>
                <a:ea typeface="HK Modular"/>
                <a:cs typeface="HK Modular"/>
                <a:sym typeface="HK Modular"/>
              </a:rPr>
              <a:t>Dataset details</a:t>
            </a:r>
          </a:p>
        </p:txBody>
      </p:sp>
      <p:sp>
        <p:nvSpPr>
          <p:cNvPr name="TextBox 17" id="17"/>
          <p:cNvSpPr txBox="true"/>
          <p:nvPr/>
        </p:nvSpPr>
        <p:spPr>
          <a:xfrm rot="0">
            <a:off x="8696037" y="4237184"/>
            <a:ext cx="5168612" cy="266485"/>
          </a:xfrm>
          <a:prstGeom prst="rect">
            <a:avLst/>
          </a:prstGeom>
        </p:spPr>
        <p:txBody>
          <a:bodyPr anchor="t" rtlCol="false" tIns="0" lIns="0" bIns="0" rIns="0">
            <a:spAutoFit/>
          </a:bodyPr>
          <a:lstStyle/>
          <a:p>
            <a:pPr algn="l">
              <a:lnSpc>
                <a:spcPts val="2168"/>
              </a:lnSpc>
            </a:pPr>
            <a:r>
              <a:rPr lang="en-US" sz="1743" spc="233">
                <a:solidFill>
                  <a:srgbClr val="FFFFFF"/>
                </a:solidFill>
                <a:latin typeface="HK Modular"/>
                <a:ea typeface="HK Modular"/>
                <a:cs typeface="HK Modular"/>
                <a:sym typeface="HK Modular"/>
              </a:rPr>
              <a:t>Motivation &amp; background</a:t>
            </a:r>
          </a:p>
        </p:txBody>
      </p:sp>
      <p:sp>
        <p:nvSpPr>
          <p:cNvPr name="TextBox 18" id="18"/>
          <p:cNvSpPr txBox="true"/>
          <p:nvPr/>
        </p:nvSpPr>
        <p:spPr>
          <a:xfrm rot="0">
            <a:off x="1618146" y="4452970"/>
            <a:ext cx="685783" cy="478223"/>
          </a:xfrm>
          <a:prstGeom prst="rect">
            <a:avLst/>
          </a:prstGeom>
        </p:spPr>
        <p:txBody>
          <a:bodyPr anchor="t" rtlCol="false" tIns="0" lIns="0" bIns="0" rIns="0">
            <a:spAutoFit/>
          </a:bodyPr>
          <a:lstStyle/>
          <a:p>
            <a:pPr algn="ctr">
              <a:lnSpc>
                <a:spcPts val="3801"/>
              </a:lnSpc>
            </a:pPr>
            <a:r>
              <a:rPr lang="en-US" b="true" sz="3055">
                <a:solidFill>
                  <a:srgbClr val="FFFFFF"/>
                </a:solidFill>
                <a:latin typeface="HK Modular"/>
                <a:ea typeface="HK Modular"/>
                <a:cs typeface="HK Modular"/>
                <a:sym typeface="HK Modular"/>
              </a:rPr>
              <a:t>1</a:t>
            </a:r>
          </a:p>
        </p:txBody>
      </p:sp>
      <p:sp>
        <p:nvSpPr>
          <p:cNvPr name="TextBox 19" id="19"/>
          <p:cNvSpPr txBox="true"/>
          <p:nvPr/>
        </p:nvSpPr>
        <p:spPr>
          <a:xfrm rot="0">
            <a:off x="5959100" y="7009077"/>
            <a:ext cx="685783" cy="478223"/>
          </a:xfrm>
          <a:prstGeom prst="rect">
            <a:avLst/>
          </a:prstGeom>
        </p:spPr>
        <p:txBody>
          <a:bodyPr anchor="t" rtlCol="false" tIns="0" lIns="0" bIns="0" rIns="0">
            <a:spAutoFit/>
          </a:bodyPr>
          <a:lstStyle/>
          <a:p>
            <a:pPr algn="ctr">
              <a:lnSpc>
                <a:spcPts val="3801"/>
              </a:lnSpc>
            </a:pPr>
            <a:r>
              <a:rPr lang="en-US" b="true" sz="3055">
                <a:solidFill>
                  <a:srgbClr val="FFFFFF"/>
                </a:solidFill>
                <a:latin typeface="HK Modular"/>
                <a:ea typeface="HK Modular"/>
                <a:cs typeface="HK Modular"/>
                <a:sym typeface="HK Modular"/>
              </a:rPr>
              <a:t>3</a:t>
            </a:r>
          </a:p>
        </p:txBody>
      </p:sp>
      <p:sp>
        <p:nvSpPr>
          <p:cNvPr name="TextBox 20" id="20"/>
          <p:cNvSpPr txBox="true"/>
          <p:nvPr/>
        </p:nvSpPr>
        <p:spPr>
          <a:xfrm rot="0">
            <a:off x="7651680" y="4376770"/>
            <a:ext cx="685783" cy="478223"/>
          </a:xfrm>
          <a:prstGeom prst="rect">
            <a:avLst/>
          </a:prstGeom>
        </p:spPr>
        <p:txBody>
          <a:bodyPr anchor="t" rtlCol="false" tIns="0" lIns="0" bIns="0" rIns="0">
            <a:spAutoFit/>
          </a:bodyPr>
          <a:lstStyle/>
          <a:p>
            <a:pPr algn="ctr">
              <a:lnSpc>
                <a:spcPts val="3801"/>
              </a:lnSpc>
            </a:pPr>
            <a:r>
              <a:rPr lang="en-US" b="true" sz="3055">
                <a:solidFill>
                  <a:srgbClr val="FFFFFF"/>
                </a:solidFill>
                <a:latin typeface="HK Modular"/>
                <a:ea typeface="HK Modular"/>
                <a:cs typeface="HK Modular"/>
                <a:sym typeface="HK Modular"/>
              </a:rPr>
              <a:t>2</a:t>
            </a:r>
          </a:p>
        </p:txBody>
      </p:sp>
      <p:sp>
        <p:nvSpPr>
          <p:cNvPr name="TextBox 21" id="21"/>
          <p:cNvSpPr txBox="true"/>
          <p:nvPr/>
        </p:nvSpPr>
        <p:spPr>
          <a:xfrm rot="0">
            <a:off x="2698084" y="4912144"/>
            <a:ext cx="4087156" cy="991060"/>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This project aims to classify network packets into 4 categories of Tor, Non-Tor, VPN or Non-VPN to aide in the detection of these</a:t>
            </a:r>
            <a:r>
              <a:rPr lang="en-US" sz="1622">
                <a:solidFill>
                  <a:srgbClr val="FFFFFF"/>
                </a:solidFill>
                <a:latin typeface="Ovo"/>
                <a:ea typeface="Ovo"/>
                <a:cs typeface="Ovo"/>
                <a:sym typeface="Ovo"/>
              </a:rPr>
              <a:t> technologies to prevent malicious use. </a:t>
            </a:r>
          </a:p>
        </p:txBody>
      </p:sp>
      <p:sp>
        <p:nvSpPr>
          <p:cNvPr name="TextBox 22" id="22"/>
          <p:cNvSpPr txBox="true"/>
          <p:nvPr/>
        </p:nvSpPr>
        <p:spPr>
          <a:xfrm rot="0">
            <a:off x="7039038" y="7807410"/>
            <a:ext cx="4571824" cy="1743098"/>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For this study, the CICDarknet2020 data was used. In CICDarknet2020 dataset, a two-layered approach is used to generate benign and darknet traffic at the first lay</a:t>
            </a:r>
            <a:r>
              <a:rPr lang="en-US" sz="1622">
                <a:solidFill>
                  <a:srgbClr val="FFFFFF"/>
                </a:solidFill>
                <a:latin typeface="Ovo"/>
                <a:ea typeface="Ovo"/>
                <a:cs typeface="Ovo"/>
                <a:sym typeface="Ovo"/>
              </a:rPr>
              <a:t>er. </a:t>
            </a:r>
          </a:p>
          <a:p>
            <a:pPr algn="l">
              <a:lnSpc>
                <a:spcPts val="2018"/>
              </a:lnSpc>
            </a:pPr>
            <a:r>
              <a:rPr lang="en-US" sz="1622">
                <a:solidFill>
                  <a:srgbClr val="FFFFFF"/>
                </a:solidFill>
                <a:latin typeface="Ovo"/>
                <a:ea typeface="Ovo"/>
                <a:cs typeface="Ovo"/>
                <a:sym typeface="Ovo"/>
              </a:rPr>
              <a:t>The dataset comprises of 24311 Darknet entries and 134348 Benign entries (total 158659 entries) split over different applications used </a:t>
            </a:r>
          </a:p>
        </p:txBody>
      </p:sp>
      <p:sp>
        <p:nvSpPr>
          <p:cNvPr name="TextBox 23" id="23"/>
          <p:cNvSpPr txBox="true"/>
          <p:nvPr/>
        </p:nvSpPr>
        <p:spPr>
          <a:xfrm rot="0">
            <a:off x="8699413" y="4854994"/>
            <a:ext cx="4812381" cy="1245202"/>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Traditional traffic classification methods, relying on port numbers or Deep Packet Inspection (DPI), struggle to differentiate between encrypted traffic types, making them less effective against modern evasion techniques.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44247" y="6011550"/>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9762" y="0"/>
            <a:ext cx="3242180" cy="3217863"/>
          </a:xfrm>
          <a:custGeom>
            <a:avLst/>
            <a:gdLst/>
            <a:ahLst/>
            <a:cxnLst/>
            <a:rect r="r" b="b" t="t" l="l"/>
            <a:pathLst>
              <a:path h="3217863" w="3242180">
                <a:moveTo>
                  <a:pt x="0" y="0"/>
                </a:moveTo>
                <a:lnTo>
                  <a:pt x="3242180" y="0"/>
                </a:lnTo>
                <a:lnTo>
                  <a:pt x="3242180" y="3217863"/>
                </a:lnTo>
                <a:lnTo>
                  <a:pt x="0" y="3217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8539" y="3467406"/>
            <a:ext cx="15170922" cy="2294602"/>
          </a:xfrm>
          <a:custGeom>
            <a:avLst/>
            <a:gdLst/>
            <a:ahLst/>
            <a:cxnLst/>
            <a:rect r="r" b="b" t="t" l="l"/>
            <a:pathLst>
              <a:path h="2294602" w="15170922">
                <a:moveTo>
                  <a:pt x="0" y="0"/>
                </a:moveTo>
                <a:lnTo>
                  <a:pt x="15170922" y="0"/>
                </a:lnTo>
                <a:lnTo>
                  <a:pt x="15170922" y="2294602"/>
                </a:lnTo>
                <a:lnTo>
                  <a:pt x="0" y="2294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379306" y="1725356"/>
            <a:ext cx="7529387" cy="939125"/>
          </a:xfrm>
          <a:prstGeom prst="rect">
            <a:avLst/>
          </a:prstGeom>
        </p:spPr>
        <p:txBody>
          <a:bodyPr anchor="t" rtlCol="false" tIns="0" lIns="0" bIns="0" rIns="0">
            <a:spAutoFit/>
          </a:bodyPr>
          <a:lstStyle/>
          <a:p>
            <a:pPr algn="l">
              <a:lnSpc>
                <a:spcPts val="7408"/>
              </a:lnSpc>
            </a:pPr>
            <a:r>
              <a:rPr lang="en-US" sz="5898">
                <a:solidFill>
                  <a:srgbClr val="FFFFFF"/>
                </a:solidFill>
                <a:latin typeface="HK Modular"/>
                <a:ea typeface="HK Modular"/>
                <a:cs typeface="HK Modular"/>
                <a:sym typeface="HK Modular"/>
              </a:rPr>
              <a:t>Methodology</a:t>
            </a:r>
          </a:p>
        </p:txBody>
      </p:sp>
      <p:sp>
        <p:nvSpPr>
          <p:cNvPr name="TextBox 6" id="6"/>
          <p:cNvSpPr txBox="true"/>
          <p:nvPr/>
        </p:nvSpPr>
        <p:spPr>
          <a:xfrm rot="0">
            <a:off x="2166045" y="4343352"/>
            <a:ext cx="3390772" cy="533185"/>
          </a:xfrm>
          <a:prstGeom prst="rect">
            <a:avLst/>
          </a:prstGeom>
        </p:spPr>
        <p:txBody>
          <a:bodyPr anchor="t" rtlCol="false" tIns="0" lIns="0" bIns="0" rIns="0">
            <a:spAutoFit/>
          </a:bodyPr>
          <a:lstStyle/>
          <a:p>
            <a:pPr algn="ctr">
              <a:lnSpc>
                <a:spcPts val="2168"/>
              </a:lnSpc>
              <a:spcBef>
                <a:spcPct val="0"/>
              </a:spcBef>
            </a:pPr>
            <a:r>
              <a:rPr lang="en-US" b="true" sz="1743">
                <a:solidFill>
                  <a:srgbClr val="FFFFFF"/>
                </a:solidFill>
                <a:latin typeface="HK Modular"/>
                <a:ea typeface="HK Modular"/>
                <a:cs typeface="HK Modular"/>
                <a:sym typeface="HK Modular"/>
              </a:rPr>
              <a:t>Data preprocessing</a:t>
            </a:r>
          </a:p>
        </p:txBody>
      </p:sp>
      <p:sp>
        <p:nvSpPr>
          <p:cNvPr name="TextBox 7" id="7"/>
          <p:cNvSpPr txBox="true"/>
          <p:nvPr/>
        </p:nvSpPr>
        <p:spPr>
          <a:xfrm rot="0">
            <a:off x="5379306" y="4277794"/>
            <a:ext cx="4523499" cy="664299"/>
          </a:xfrm>
          <a:prstGeom prst="rect">
            <a:avLst/>
          </a:prstGeom>
        </p:spPr>
        <p:txBody>
          <a:bodyPr anchor="t" rtlCol="false" tIns="0" lIns="0" bIns="0" rIns="0">
            <a:spAutoFit/>
          </a:bodyPr>
          <a:lstStyle/>
          <a:p>
            <a:pPr algn="ctr">
              <a:lnSpc>
                <a:spcPts val="2666"/>
              </a:lnSpc>
              <a:spcBef>
                <a:spcPct val="0"/>
              </a:spcBef>
            </a:pPr>
            <a:r>
              <a:rPr lang="en-US" b="true" sz="2143">
                <a:solidFill>
                  <a:srgbClr val="FFFFFF"/>
                </a:solidFill>
                <a:latin typeface="HK Modular"/>
                <a:ea typeface="HK Modular"/>
                <a:cs typeface="HK Modular"/>
                <a:sym typeface="HK Modular"/>
              </a:rPr>
              <a:t>Training &amp; development</a:t>
            </a:r>
          </a:p>
        </p:txBody>
      </p:sp>
      <p:sp>
        <p:nvSpPr>
          <p:cNvPr name="TextBox 8" id="8"/>
          <p:cNvSpPr txBox="true"/>
          <p:nvPr/>
        </p:nvSpPr>
        <p:spPr>
          <a:xfrm rot="0">
            <a:off x="9236169" y="4277794"/>
            <a:ext cx="4060485" cy="664299"/>
          </a:xfrm>
          <a:prstGeom prst="rect">
            <a:avLst/>
          </a:prstGeom>
        </p:spPr>
        <p:txBody>
          <a:bodyPr anchor="t" rtlCol="false" tIns="0" lIns="0" bIns="0" rIns="0">
            <a:spAutoFit/>
          </a:bodyPr>
          <a:lstStyle/>
          <a:p>
            <a:pPr algn="ctr">
              <a:lnSpc>
                <a:spcPts val="2666"/>
              </a:lnSpc>
              <a:spcBef>
                <a:spcPct val="0"/>
              </a:spcBef>
            </a:pPr>
            <a:r>
              <a:rPr lang="en-US" b="true" sz="2143">
                <a:solidFill>
                  <a:srgbClr val="FFFFFF"/>
                </a:solidFill>
                <a:latin typeface="HK Modular"/>
                <a:ea typeface="HK Modular"/>
                <a:cs typeface="HK Modular"/>
                <a:sym typeface="HK Modular"/>
              </a:rPr>
              <a:t>Performance metric</a:t>
            </a:r>
          </a:p>
        </p:txBody>
      </p:sp>
      <p:sp>
        <p:nvSpPr>
          <p:cNvPr name="TextBox 9" id="9"/>
          <p:cNvSpPr txBox="true"/>
          <p:nvPr/>
        </p:nvSpPr>
        <p:spPr>
          <a:xfrm rot="0">
            <a:off x="12583401" y="4444482"/>
            <a:ext cx="4523499" cy="330924"/>
          </a:xfrm>
          <a:prstGeom prst="rect">
            <a:avLst/>
          </a:prstGeom>
        </p:spPr>
        <p:txBody>
          <a:bodyPr anchor="t" rtlCol="false" tIns="0" lIns="0" bIns="0" rIns="0">
            <a:spAutoFit/>
          </a:bodyPr>
          <a:lstStyle/>
          <a:p>
            <a:pPr algn="ctr">
              <a:lnSpc>
                <a:spcPts val="2666"/>
              </a:lnSpc>
              <a:spcBef>
                <a:spcPct val="0"/>
              </a:spcBef>
            </a:pPr>
            <a:r>
              <a:rPr lang="en-US" b="true" sz="2143">
                <a:solidFill>
                  <a:srgbClr val="FFFFFF"/>
                </a:solidFill>
                <a:latin typeface="HK Modular"/>
                <a:ea typeface="HK Modular"/>
                <a:cs typeface="HK Modular"/>
                <a:sym typeface="HK Modular"/>
              </a:rPr>
              <a:t>Testing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a:off x="1477790" y="9239250"/>
            <a:ext cx="157237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12976728" y="569873"/>
            <a:ext cx="4573627" cy="45736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4786" t="0" r="-44786" b="0"/>
              </a:stretch>
            </a:blipFill>
          </p:spPr>
        </p:sp>
      </p:grpSp>
      <p:sp>
        <p:nvSpPr>
          <p:cNvPr name="TextBox 5" id="5"/>
          <p:cNvSpPr txBox="true"/>
          <p:nvPr/>
        </p:nvSpPr>
        <p:spPr>
          <a:xfrm rot="0">
            <a:off x="1477790" y="1475516"/>
            <a:ext cx="11070722" cy="1872575"/>
          </a:xfrm>
          <a:prstGeom prst="rect">
            <a:avLst/>
          </a:prstGeom>
        </p:spPr>
        <p:txBody>
          <a:bodyPr anchor="t" rtlCol="false" tIns="0" lIns="0" bIns="0" rIns="0">
            <a:spAutoFit/>
          </a:bodyPr>
          <a:lstStyle/>
          <a:p>
            <a:pPr algn="l">
              <a:lnSpc>
                <a:spcPts val="7408"/>
              </a:lnSpc>
            </a:pPr>
            <a:r>
              <a:rPr lang="en-US" sz="5898">
                <a:solidFill>
                  <a:srgbClr val="FFFFFF"/>
                </a:solidFill>
                <a:latin typeface="HK Modular"/>
                <a:ea typeface="HK Modular"/>
                <a:cs typeface="HK Modular"/>
                <a:sym typeface="HK Modular"/>
              </a:rPr>
              <a:t>data preprocessing</a:t>
            </a:r>
          </a:p>
        </p:txBody>
      </p:sp>
      <p:sp>
        <p:nvSpPr>
          <p:cNvPr name="TextBox 6" id="6"/>
          <p:cNvSpPr txBox="true"/>
          <p:nvPr/>
        </p:nvSpPr>
        <p:spPr>
          <a:xfrm rot="0">
            <a:off x="1567085" y="4532735"/>
            <a:ext cx="5066897" cy="330924"/>
          </a:xfrm>
          <a:prstGeom prst="rect">
            <a:avLst/>
          </a:prstGeom>
        </p:spPr>
        <p:txBody>
          <a:bodyPr anchor="t" rtlCol="false" tIns="0" lIns="0" bIns="0" rIns="0">
            <a:spAutoFit/>
          </a:bodyPr>
          <a:lstStyle/>
          <a:p>
            <a:pPr algn="l">
              <a:lnSpc>
                <a:spcPts val="2666"/>
              </a:lnSpc>
            </a:pPr>
            <a:r>
              <a:rPr lang="en-US" b="true" sz="2143">
                <a:solidFill>
                  <a:srgbClr val="FFFFFF"/>
                </a:solidFill>
                <a:latin typeface="HK Modular"/>
                <a:ea typeface="HK Modular"/>
                <a:cs typeface="HK Modular"/>
                <a:sym typeface="HK Modular"/>
              </a:rPr>
              <a:t>Data cleaning</a:t>
            </a:r>
          </a:p>
        </p:txBody>
      </p:sp>
      <p:sp>
        <p:nvSpPr>
          <p:cNvPr name="TextBox 7" id="7"/>
          <p:cNvSpPr txBox="true"/>
          <p:nvPr/>
        </p:nvSpPr>
        <p:spPr>
          <a:xfrm rot="0">
            <a:off x="7467617" y="4532735"/>
            <a:ext cx="5066897" cy="330924"/>
          </a:xfrm>
          <a:prstGeom prst="rect">
            <a:avLst/>
          </a:prstGeom>
        </p:spPr>
        <p:txBody>
          <a:bodyPr anchor="t" rtlCol="false" tIns="0" lIns="0" bIns="0" rIns="0">
            <a:spAutoFit/>
          </a:bodyPr>
          <a:lstStyle/>
          <a:p>
            <a:pPr algn="l">
              <a:lnSpc>
                <a:spcPts val="2666"/>
              </a:lnSpc>
            </a:pPr>
            <a:r>
              <a:rPr lang="en-US" b="true" sz="2143">
                <a:solidFill>
                  <a:srgbClr val="FFFFFF"/>
                </a:solidFill>
                <a:latin typeface="HK Modular"/>
                <a:ea typeface="HK Modular"/>
                <a:cs typeface="HK Modular"/>
                <a:sym typeface="HK Modular"/>
              </a:rPr>
              <a:t>Scaling</a:t>
            </a:r>
          </a:p>
        </p:txBody>
      </p:sp>
      <p:sp>
        <p:nvSpPr>
          <p:cNvPr name="TextBox 8" id="8"/>
          <p:cNvSpPr txBox="true"/>
          <p:nvPr/>
        </p:nvSpPr>
        <p:spPr>
          <a:xfrm rot="0">
            <a:off x="1567085" y="6809625"/>
            <a:ext cx="5066897" cy="330924"/>
          </a:xfrm>
          <a:prstGeom prst="rect">
            <a:avLst/>
          </a:prstGeom>
        </p:spPr>
        <p:txBody>
          <a:bodyPr anchor="t" rtlCol="false" tIns="0" lIns="0" bIns="0" rIns="0">
            <a:spAutoFit/>
          </a:bodyPr>
          <a:lstStyle/>
          <a:p>
            <a:pPr algn="l">
              <a:lnSpc>
                <a:spcPts val="2666"/>
              </a:lnSpc>
            </a:pPr>
            <a:r>
              <a:rPr lang="en-US" b="true" sz="2143">
                <a:solidFill>
                  <a:srgbClr val="FFFFFF"/>
                </a:solidFill>
                <a:latin typeface="HK Modular"/>
                <a:ea typeface="HK Modular"/>
                <a:cs typeface="HK Modular"/>
                <a:sym typeface="HK Modular"/>
              </a:rPr>
              <a:t>training and Testing</a:t>
            </a:r>
          </a:p>
        </p:txBody>
      </p:sp>
      <p:sp>
        <p:nvSpPr>
          <p:cNvPr name="TextBox 9" id="9"/>
          <p:cNvSpPr txBox="true"/>
          <p:nvPr/>
        </p:nvSpPr>
        <p:spPr>
          <a:xfrm rot="0">
            <a:off x="1567085" y="4928218"/>
            <a:ext cx="4667950" cy="1494150"/>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Data cleaning is a crucial part of preparing data for a ML model training, it ensures that the data is consistent, not having missing values and contain only relevant information.</a:t>
            </a:r>
            <a:r>
              <a:rPr lang="en-US" sz="1622">
                <a:solidFill>
                  <a:srgbClr val="FFFFFF"/>
                </a:solidFill>
                <a:latin typeface="Ovo"/>
                <a:ea typeface="Ovo"/>
                <a:cs typeface="Ovo"/>
                <a:sym typeface="Ovo"/>
              </a:rPr>
              <a:t> Data cleaning consists of handling missing values, removing duplicate or irrelevant information and fix structural issues.</a:t>
            </a:r>
          </a:p>
        </p:txBody>
      </p:sp>
      <p:sp>
        <p:nvSpPr>
          <p:cNvPr name="TextBox 10" id="10"/>
          <p:cNvSpPr txBox="true"/>
          <p:nvPr/>
        </p:nvSpPr>
        <p:spPr>
          <a:xfrm rot="0">
            <a:off x="7467617" y="4928218"/>
            <a:ext cx="5304852" cy="1743098"/>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We need to convert the data into a format suitable for the machine learning models. This comprises of activities like feature selection, scaling and normalization, feature encoding, etc. Similarly, Continuous numerical features (e.g., packet size, time intervals) are normalized to ensure all values are on a similar scale.</a:t>
            </a:r>
          </a:p>
          <a:p>
            <a:pPr algn="l">
              <a:lnSpc>
                <a:spcPts val="2018"/>
              </a:lnSpc>
            </a:pPr>
          </a:p>
        </p:txBody>
      </p:sp>
      <p:sp>
        <p:nvSpPr>
          <p:cNvPr name="TextBox 11" id="11"/>
          <p:cNvSpPr txBox="true"/>
          <p:nvPr/>
        </p:nvSpPr>
        <p:spPr>
          <a:xfrm rot="0">
            <a:off x="1567085" y="7207224"/>
            <a:ext cx="5066897" cy="1245202"/>
          </a:xfrm>
          <a:prstGeom prst="rect">
            <a:avLst/>
          </a:prstGeom>
        </p:spPr>
        <p:txBody>
          <a:bodyPr anchor="t" rtlCol="false" tIns="0" lIns="0" bIns="0" rIns="0">
            <a:spAutoFit/>
          </a:bodyPr>
          <a:lstStyle/>
          <a:p>
            <a:pPr algn="l">
              <a:lnSpc>
                <a:spcPts val="2018"/>
              </a:lnSpc>
            </a:pPr>
            <a:r>
              <a:rPr lang="en-US" sz="1622">
                <a:solidFill>
                  <a:srgbClr val="FFFFFF"/>
                </a:solidFill>
                <a:latin typeface="Ovo"/>
                <a:ea typeface="Ovo"/>
                <a:cs typeface="Ovo"/>
                <a:sym typeface="Ovo"/>
              </a:rPr>
              <a:t>. Out of the dataset, we require some data, to train the models, and some to test the accuracy of the models.</a:t>
            </a:r>
            <a:r>
              <a:rPr lang="en-US" sz="1622">
                <a:solidFill>
                  <a:srgbClr val="FFFFFF"/>
                </a:solidFill>
                <a:latin typeface="Ovo"/>
                <a:ea typeface="Ovo"/>
                <a:cs typeface="Ovo"/>
                <a:sym typeface="Ovo"/>
              </a:rPr>
              <a:t> A proper train-test split ensures the model generalizes well to unseen data.</a:t>
            </a:r>
          </a:p>
          <a:p>
            <a:pPr algn="l">
              <a:lnSpc>
                <a:spcPts val="20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9500845" y="2455759"/>
            <a:ext cx="8399866" cy="1840253"/>
          </a:xfrm>
          <a:custGeom>
            <a:avLst/>
            <a:gdLst/>
            <a:ahLst/>
            <a:cxnLst/>
            <a:rect r="r" b="b" t="t" l="l"/>
            <a:pathLst>
              <a:path h="1840253" w="8399866">
                <a:moveTo>
                  <a:pt x="0" y="0"/>
                </a:moveTo>
                <a:lnTo>
                  <a:pt x="8399865" y="0"/>
                </a:lnTo>
                <a:lnTo>
                  <a:pt x="8399865" y="1840253"/>
                </a:lnTo>
                <a:lnTo>
                  <a:pt x="0" y="1840253"/>
                </a:lnTo>
                <a:lnTo>
                  <a:pt x="0" y="0"/>
                </a:lnTo>
                <a:close/>
              </a:path>
            </a:pathLst>
          </a:custGeom>
          <a:blipFill>
            <a:blip r:embed="rId2"/>
            <a:stretch>
              <a:fillRect l="0" t="0" r="0" b="0"/>
            </a:stretch>
          </a:blipFill>
        </p:spPr>
      </p:sp>
      <p:sp>
        <p:nvSpPr>
          <p:cNvPr name="Freeform 3" id="3"/>
          <p:cNvSpPr/>
          <p:nvPr/>
        </p:nvSpPr>
        <p:spPr>
          <a:xfrm flipH="false" flipV="false" rot="0">
            <a:off x="9500845" y="5162688"/>
            <a:ext cx="8399866" cy="4682925"/>
          </a:xfrm>
          <a:custGeom>
            <a:avLst/>
            <a:gdLst/>
            <a:ahLst/>
            <a:cxnLst/>
            <a:rect r="r" b="b" t="t" l="l"/>
            <a:pathLst>
              <a:path h="4682925" w="8399866">
                <a:moveTo>
                  <a:pt x="0" y="0"/>
                </a:moveTo>
                <a:lnTo>
                  <a:pt x="8399865" y="0"/>
                </a:lnTo>
                <a:lnTo>
                  <a:pt x="8399865" y="4682925"/>
                </a:lnTo>
                <a:lnTo>
                  <a:pt x="0" y="4682925"/>
                </a:lnTo>
                <a:lnTo>
                  <a:pt x="0" y="0"/>
                </a:lnTo>
                <a:close/>
              </a:path>
            </a:pathLst>
          </a:custGeom>
          <a:blipFill>
            <a:blip r:embed="rId3"/>
            <a:stretch>
              <a:fillRect l="0" t="0" r="0" b="0"/>
            </a:stretch>
          </a:blipFill>
        </p:spPr>
      </p:sp>
      <p:sp>
        <p:nvSpPr>
          <p:cNvPr name="TextBox 4" id="4"/>
          <p:cNvSpPr txBox="true"/>
          <p:nvPr/>
        </p:nvSpPr>
        <p:spPr>
          <a:xfrm rot="0">
            <a:off x="764125" y="989132"/>
            <a:ext cx="8525931" cy="3306880"/>
          </a:xfrm>
          <a:prstGeom prst="rect">
            <a:avLst/>
          </a:prstGeom>
        </p:spPr>
        <p:txBody>
          <a:bodyPr anchor="t" rtlCol="false" tIns="0" lIns="0" bIns="0" rIns="0">
            <a:spAutoFit/>
          </a:bodyPr>
          <a:lstStyle/>
          <a:p>
            <a:pPr algn="l">
              <a:lnSpc>
                <a:spcPts val="8831"/>
              </a:lnSpc>
            </a:pPr>
            <a:r>
              <a:rPr lang="en-US" sz="6307" spc="466">
                <a:solidFill>
                  <a:srgbClr val="FFFFFF"/>
                </a:solidFill>
                <a:latin typeface="HK Modular"/>
                <a:ea typeface="HK Modular"/>
                <a:cs typeface="HK Modular"/>
                <a:sym typeface="HK Modular"/>
              </a:rPr>
              <a:t>MODEL TRAINING &amp; DEVELOPMENT</a:t>
            </a:r>
          </a:p>
        </p:txBody>
      </p:sp>
      <p:sp>
        <p:nvSpPr>
          <p:cNvPr name="TextBox 5" id="5"/>
          <p:cNvSpPr txBox="true"/>
          <p:nvPr/>
        </p:nvSpPr>
        <p:spPr>
          <a:xfrm rot="0">
            <a:off x="764125" y="8601147"/>
            <a:ext cx="4665251" cy="657153"/>
          </a:xfrm>
          <a:prstGeom prst="rect">
            <a:avLst/>
          </a:prstGeom>
        </p:spPr>
        <p:txBody>
          <a:bodyPr anchor="t" rtlCol="false" tIns="0" lIns="0" bIns="0" rIns="0">
            <a:spAutoFit/>
          </a:bodyPr>
          <a:lstStyle/>
          <a:p>
            <a:pPr algn="l">
              <a:lnSpc>
                <a:spcPts val="2681"/>
              </a:lnSpc>
            </a:pPr>
            <a:r>
              <a:rPr lang="en-US" sz="1644">
                <a:solidFill>
                  <a:srgbClr val="FFFFFF"/>
                </a:solidFill>
                <a:latin typeface="Ovo"/>
                <a:ea typeface="Ovo"/>
                <a:cs typeface="Ovo"/>
                <a:sym typeface="Ovo"/>
              </a:rPr>
              <a:t>Clustering models group similar data points together, identifying patterns and insights.</a:t>
            </a:r>
          </a:p>
        </p:txBody>
      </p:sp>
      <p:sp>
        <p:nvSpPr>
          <p:cNvPr name="TextBox 6" id="6"/>
          <p:cNvSpPr txBox="true"/>
          <p:nvPr/>
        </p:nvSpPr>
        <p:spPr>
          <a:xfrm rot="0">
            <a:off x="764125" y="5115063"/>
            <a:ext cx="6285057" cy="380001"/>
          </a:xfrm>
          <a:prstGeom prst="rect">
            <a:avLst/>
          </a:prstGeom>
        </p:spPr>
        <p:txBody>
          <a:bodyPr anchor="t" rtlCol="false" tIns="0" lIns="0" bIns="0" rIns="0">
            <a:spAutoFit/>
          </a:bodyPr>
          <a:lstStyle/>
          <a:p>
            <a:pPr algn="l">
              <a:lnSpc>
                <a:spcPts val="3108"/>
              </a:lnSpc>
              <a:spcBef>
                <a:spcPct val="0"/>
              </a:spcBef>
            </a:pPr>
            <a:r>
              <a:rPr lang="en-US" b="true" sz="2220" spc="4">
                <a:solidFill>
                  <a:srgbClr val="FFFFFF"/>
                </a:solidFill>
                <a:latin typeface="HK Modular"/>
                <a:ea typeface="HK Modular"/>
                <a:cs typeface="HK Modular"/>
                <a:sym typeface="HK Modular"/>
              </a:rPr>
              <a:t>Architecture Design</a:t>
            </a:r>
          </a:p>
        </p:txBody>
      </p:sp>
      <p:sp>
        <p:nvSpPr>
          <p:cNvPr name="TextBox 7" id="7"/>
          <p:cNvSpPr txBox="true"/>
          <p:nvPr/>
        </p:nvSpPr>
        <p:spPr>
          <a:xfrm rot="0">
            <a:off x="764125" y="5638848"/>
            <a:ext cx="6707334" cy="2310475"/>
          </a:xfrm>
          <a:prstGeom prst="rect">
            <a:avLst/>
          </a:prstGeom>
        </p:spPr>
        <p:txBody>
          <a:bodyPr anchor="t" rtlCol="false" tIns="0" lIns="0" bIns="0" rIns="0">
            <a:spAutoFit/>
          </a:bodyPr>
          <a:lstStyle/>
          <a:p>
            <a:pPr algn="l" marL="355123" indent="-177561" lvl="1">
              <a:lnSpc>
                <a:spcPts val="2681"/>
              </a:lnSpc>
              <a:buFont typeface="Arial"/>
              <a:buChar char="•"/>
            </a:pPr>
            <a:r>
              <a:rPr lang="en-US" sz="1644">
                <a:solidFill>
                  <a:srgbClr val="FFFFFF"/>
                </a:solidFill>
                <a:latin typeface="Ovo"/>
                <a:ea typeface="Ovo"/>
                <a:cs typeface="Ovo"/>
                <a:sym typeface="Ovo"/>
              </a:rPr>
              <a:t>Conv1D: Extracts spatial features from input metadata</a:t>
            </a:r>
          </a:p>
          <a:p>
            <a:pPr algn="l" marL="355123" indent="-177561" lvl="1">
              <a:lnSpc>
                <a:spcPts val="2681"/>
              </a:lnSpc>
              <a:buFont typeface="Arial"/>
              <a:buChar char="•"/>
            </a:pPr>
            <a:r>
              <a:rPr lang="en-US" sz="1644">
                <a:solidFill>
                  <a:srgbClr val="FFFFFF"/>
                </a:solidFill>
                <a:latin typeface="Ovo"/>
                <a:ea typeface="Ovo"/>
                <a:cs typeface="Ovo"/>
                <a:sym typeface="Ovo"/>
              </a:rPr>
              <a:t>MaxPooling1D: Down samples data to reduce computation</a:t>
            </a:r>
          </a:p>
          <a:p>
            <a:pPr algn="l" marL="355123" indent="-177561" lvl="1">
              <a:lnSpc>
                <a:spcPts val="2681"/>
              </a:lnSpc>
              <a:buFont typeface="Arial"/>
              <a:buChar char="•"/>
            </a:pPr>
            <a:r>
              <a:rPr lang="en-US" sz="1644">
                <a:solidFill>
                  <a:srgbClr val="FFFFFF"/>
                </a:solidFill>
                <a:latin typeface="Ovo"/>
                <a:ea typeface="Ovo"/>
                <a:cs typeface="Ovo"/>
                <a:sym typeface="Ovo"/>
              </a:rPr>
              <a:t>Flatten: Converts 3D output to 1D for dense layers</a:t>
            </a:r>
          </a:p>
          <a:p>
            <a:pPr algn="l" marL="355123" indent="-177561" lvl="1">
              <a:lnSpc>
                <a:spcPts val="2681"/>
              </a:lnSpc>
              <a:buFont typeface="Arial"/>
              <a:buChar char="•"/>
            </a:pPr>
            <a:r>
              <a:rPr lang="en-US" sz="1644">
                <a:solidFill>
                  <a:srgbClr val="FFFFFF"/>
                </a:solidFill>
                <a:latin typeface="Ovo"/>
                <a:ea typeface="Ovo"/>
                <a:cs typeface="Ovo"/>
                <a:sym typeface="Ovo"/>
              </a:rPr>
              <a:t>Dense: Performs final classification</a:t>
            </a:r>
          </a:p>
          <a:p>
            <a:pPr algn="l" marL="355123" indent="-177561" lvl="1">
              <a:lnSpc>
                <a:spcPts val="2681"/>
              </a:lnSpc>
              <a:buFont typeface="Arial"/>
              <a:buChar char="•"/>
            </a:pPr>
            <a:r>
              <a:rPr lang="en-US" sz="1644">
                <a:solidFill>
                  <a:srgbClr val="FFFFFF"/>
                </a:solidFill>
                <a:latin typeface="Ovo"/>
                <a:ea typeface="Ovo"/>
                <a:cs typeface="Ovo"/>
                <a:sym typeface="Ovo"/>
              </a:rPr>
              <a:t>Dropout: Prevents overfitting by randomly deactivating neurons during training</a:t>
            </a:r>
          </a:p>
          <a:p>
            <a:pPr algn="l">
              <a:lnSpc>
                <a:spcPts val="268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a:off x="1028700" y="9339021"/>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10800000">
            <a:off x="9144000" y="9310688"/>
            <a:ext cx="8115300" cy="47625"/>
            <a:chOff x="0" y="0"/>
            <a:chExt cx="2137363" cy="12543"/>
          </a:xfrm>
        </p:grpSpPr>
        <p:sp>
          <p:nvSpPr>
            <p:cNvPr name="Freeform 4" id="4"/>
            <p:cNvSpPr/>
            <p:nvPr/>
          </p:nvSpPr>
          <p:spPr>
            <a:xfrm flipH="false" flipV="false" rot="0">
              <a:off x="0" y="0"/>
              <a:ext cx="2137363" cy="12543"/>
            </a:xfrm>
            <a:custGeom>
              <a:avLst/>
              <a:gdLst/>
              <a:ahLst/>
              <a:cxnLst/>
              <a:rect r="r" b="b" t="t" l="l"/>
              <a:pathLst>
                <a:path h="12543" w="2137363">
                  <a:moveTo>
                    <a:pt x="6272" y="0"/>
                  </a:moveTo>
                  <a:lnTo>
                    <a:pt x="2131091" y="0"/>
                  </a:lnTo>
                  <a:cubicBezTo>
                    <a:pt x="2132755" y="0"/>
                    <a:pt x="2134350" y="661"/>
                    <a:pt x="2135526" y="1837"/>
                  </a:cubicBezTo>
                  <a:cubicBezTo>
                    <a:pt x="2136702" y="3013"/>
                    <a:pt x="2137363" y="4608"/>
                    <a:pt x="2137363" y="6272"/>
                  </a:cubicBezTo>
                  <a:lnTo>
                    <a:pt x="2137363" y="6272"/>
                  </a:lnTo>
                  <a:cubicBezTo>
                    <a:pt x="2137363" y="7935"/>
                    <a:pt x="2136702" y="9530"/>
                    <a:pt x="2135526" y="10706"/>
                  </a:cubicBezTo>
                  <a:cubicBezTo>
                    <a:pt x="2134350" y="11882"/>
                    <a:pt x="2132755" y="12543"/>
                    <a:pt x="2131091"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5" id="5"/>
            <p:cNvSpPr txBox="true"/>
            <p:nvPr/>
          </p:nvSpPr>
          <p:spPr>
            <a:xfrm>
              <a:off x="0" y="-57150"/>
              <a:ext cx="2137363" cy="69693"/>
            </a:xfrm>
            <a:prstGeom prst="rect">
              <a:avLst/>
            </a:prstGeom>
          </p:spPr>
          <p:txBody>
            <a:bodyPr anchor="ctr" rtlCol="false" tIns="50800" lIns="50800" bIns="50800" rIns="50800"/>
            <a:lstStyle/>
            <a:p>
              <a:pPr algn="ctr">
                <a:lnSpc>
                  <a:spcPts val="3610"/>
                </a:lnSpc>
              </a:pPr>
            </a:p>
          </p:txBody>
        </p:sp>
      </p:grpSp>
      <p:grpSp>
        <p:nvGrpSpPr>
          <p:cNvPr name="Group 6" id="6"/>
          <p:cNvGrpSpPr/>
          <p:nvPr/>
        </p:nvGrpSpPr>
        <p:grpSpPr>
          <a:xfrm rot="0">
            <a:off x="11890923" y="9240216"/>
            <a:ext cx="188568" cy="1885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grpSp>
        <p:nvGrpSpPr>
          <p:cNvPr name="Group 9" id="9"/>
          <p:cNvGrpSpPr/>
          <p:nvPr/>
        </p:nvGrpSpPr>
        <p:grpSpPr>
          <a:xfrm rot="0">
            <a:off x="14860905" y="9240216"/>
            <a:ext cx="188568" cy="1885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sp>
        <p:nvSpPr>
          <p:cNvPr name="Freeform 12" id="12"/>
          <p:cNvSpPr/>
          <p:nvPr/>
        </p:nvSpPr>
        <p:spPr>
          <a:xfrm flipH="false" flipV="false" rot="0">
            <a:off x="1548526" y="615680"/>
            <a:ext cx="4986259" cy="4130774"/>
          </a:xfrm>
          <a:custGeom>
            <a:avLst/>
            <a:gdLst/>
            <a:ahLst/>
            <a:cxnLst/>
            <a:rect r="r" b="b" t="t" l="l"/>
            <a:pathLst>
              <a:path h="4130774" w="4986259">
                <a:moveTo>
                  <a:pt x="0" y="0"/>
                </a:moveTo>
                <a:lnTo>
                  <a:pt x="4986259" y="0"/>
                </a:lnTo>
                <a:lnTo>
                  <a:pt x="4986259" y="4130774"/>
                </a:lnTo>
                <a:lnTo>
                  <a:pt x="0" y="4130774"/>
                </a:lnTo>
                <a:lnTo>
                  <a:pt x="0" y="0"/>
                </a:lnTo>
                <a:close/>
              </a:path>
            </a:pathLst>
          </a:custGeom>
          <a:blipFill>
            <a:blip r:embed="rId2"/>
            <a:stretch>
              <a:fillRect l="0" t="0" r="0" b="0"/>
            </a:stretch>
          </a:blipFill>
        </p:spPr>
      </p:sp>
      <p:sp>
        <p:nvSpPr>
          <p:cNvPr name="Freeform 13" id="13"/>
          <p:cNvSpPr/>
          <p:nvPr/>
        </p:nvSpPr>
        <p:spPr>
          <a:xfrm flipH="false" flipV="false" rot="0">
            <a:off x="1548526" y="5003629"/>
            <a:ext cx="4986259" cy="4070907"/>
          </a:xfrm>
          <a:custGeom>
            <a:avLst/>
            <a:gdLst/>
            <a:ahLst/>
            <a:cxnLst/>
            <a:rect r="r" b="b" t="t" l="l"/>
            <a:pathLst>
              <a:path h="4070907" w="4986259">
                <a:moveTo>
                  <a:pt x="0" y="0"/>
                </a:moveTo>
                <a:lnTo>
                  <a:pt x="4986259" y="0"/>
                </a:lnTo>
                <a:lnTo>
                  <a:pt x="4986259" y="4070907"/>
                </a:lnTo>
                <a:lnTo>
                  <a:pt x="0" y="4070907"/>
                </a:lnTo>
                <a:lnTo>
                  <a:pt x="0" y="0"/>
                </a:lnTo>
                <a:close/>
              </a:path>
            </a:pathLst>
          </a:custGeom>
          <a:blipFill>
            <a:blip r:embed="rId3"/>
            <a:stretch>
              <a:fillRect l="0" t="0" r="0" b="0"/>
            </a:stretch>
          </a:blipFill>
        </p:spPr>
      </p:sp>
      <p:sp>
        <p:nvSpPr>
          <p:cNvPr name="TextBox 14" id="14"/>
          <p:cNvSpPr txBox="true"/>
          <p:nvPr/>
        </p:nvSpPr>
        <p:spPr>
          <a:xfrm rot="0">
            <a:off x="7820818" y="613132"/>
            <a:ext cx="8503620" cy="2769083"/>
          </a:xfrm>
          <a:prstGeom prst="rect">
            <a:avLst/>
          </a:prstGeom>
        </p:spPr>
        <p:txBody>
          <a:bodyPr anchor="t" rtlCol="false" tIns="0" lIns="0" bIns="0" rIns="0">
            <a:spAutoFit/>
          </a:bodyPr>
          <a:lstStyle/>
          <a:p>
            <a:pPr algn="l">
              <a:lnSpc>
                <a:spcPts val="7300"/>
              </a:lnSpc>
            </a:pPr>
            <a:r>
              <a:rPr lang="en-US" sz="6134" b="true">
                <a:solidFill>
                  <a:srgbClr val="FFFFFF"/>
                </a:solidFill>
                <a:latin typeface="HK Modular"/>
                <a:ea typeface="HK Modular"/>
                <a:cs typeface="HK Modular"/>
                <a:sym typeface="HK Modular"/>
              </a:rPr>
              <a:t>TRAINING AND PERFORMANCE METRICS</a:t>
            </a:r>
          </a:p>
        </p:txBody>
      </p:sp>
      <p:sp>
        <p:nvSpPr>
          <p:cNvPr name="TextBox 15" id="15"/>
          <p:cNvSpPr txBox="true"/>
          <p:nvPr/>
        </p:nvSpPr>
        <p:spPr>
          <a:xfrm rot="0">
            <a:off x="7820818" y="4451455"/>
            <a:ext cx="9228205" cy="356595"/>
          </a:xfrm>
          <a:prstGeom prst="rect">
            <a:avLst/>
          </a:prstGeom>
        </p:spPr>
        <p:txBody>
          <a:bodyPr anchor="t" rtlCol="false" tIns="0" lIns="0" bIns="0" rIns="0">
            <a:spAutoFit/>
          </a:bodyPr>
          <a:lstStyle/>
          <a:p>
            <a:pPr algn="l">
              <a:lnSpc>
                <a:spcPts val="2960"/>
              </a:lnSpc>
            </a:pPr>
            <a:r>
              <a:rPr lang="en-US" sz="1831">
                <a:solidFill>
                  <a:srgbClr val="FFFFFF"/>
                </a:solidFill>
                <a:latin typeface="Ovo"/>
                <a:ea typeface="Ovo"/>
                <a:cs typeface="Ovo"/>
                <a:sym typeface="Ovo"/>
              </a:rPr>
              <a:t>The model was trained for 30 epochs using a batch size of 64 to ensure</a:t>
            </a:r>
            <a:r>
              <a:rPr lang="en-US" sz="1831">
                <a:solidFill>
                  <a:srgbClr val="FFFFFF"/>
                </a:solidFill>
                <a:latin typeface="Ovo"/>
                <a:ea typeface="Ovo"/>
                <a:cs typeface="Ovo"/>
                <a:sym typeface="Ovo"/>
              </a:rPr>
              <a:t> efficiency.</a:t>
            </a:r>
          </a:p>
        </p:txBody>
      </p:sp>
      <p:sp>
        <p:nvSpPr>
          <p:cNvPr name="TextBox 16" id="16"/>
          <p:cNvSpPr txBox="true"/>
          <p:nvPr/>
        </p:nvSpPr>
        <p:spPr>
          <a:xfrm rot="0">
            <a:off x="7820818" y="5953053"/>
            <a:ext cx="9228205" cy="1091905"/>
          </a:xfrm>
          <a:prstGeom prst="rect">
            <a:avLst/>
          </a:prstGeom>
        </p:spPr>
        <p:txBody>
          <a:bodyPr anchor="t" rtlCol="false" tIns="0" lIns="0" bIns="0" rIns="0">
            <a:spAutoFit/>
          </a:bodyPr>
          <a:lstStyle/>
          <a:p>
            <a:pPr algn="l">
              <a:lnSpc>
                <a:spcPts val="2960"/>
              </a:lnSpc>
            </a:pPr>
            <a:r>
              <a:rPr lang="en-US" sz="1831">
                <a:solidFill>
                  <a:srgbClr val="FFFFFF"/>
                </a:solidFill>
                <a:latin typeface="Ovo"/>
                <a:ea typeface="Ovo"/>
                <a:cs typeface="Ovo"/>
                <a:sym typeface="Ovo"/>
              </a:rPr>
              <a:t>With continuous evaluation of accuracies and loss, the final epoch iteration gave an accuracy of 95.09%. </a:t>
            </a:r>
          </a:p>
          <a:p>
            <a:pPr algn="l">
              <a:lnSpc>
                <a:spcPts val="2960"/>
              </a:lnSpc>
            </a:pPr>
          </a:p>
        </p:txBody>
      </p:sp>
      <p:sp>
        <p:nvSpPr>
          <p:cNvPr name="TextBox 17" id="17"/>
          <p:cNvSpPr txBox="true"/>
          <p:nvPr/>
        </p:nvSpPr>
        <p:spPr>
          <a:xfrm rot="0">
            <a:off x="7820818" y="7684931"/>
            <a:ext cx="9228205" cy="356595"/>
          </a:xfrm>
          <a:prstGeom prst="rect">
            <a:avLst/>
          </a:prstGeom>
        </p:spPr>
        <p:txBody>
          <a:bodyPr anchor="t" rtlCol="false" tIns="0" lIns="0" bIns="0" rIns="0">
            <a:spAutoFit/>
          </a:bodyPr>
          <a:lstStyle/>
          <a:p>
            <a:pPr algn="l">
              <a:lnSpc>
                <a:spcPts val="2960"/>
              </a:lnSpc>
            </a:pPr>
            <a:r>
              <a:rPr lang="en-US" sz="1831">
                <a:solidFill>
                  <a:srgbClr val="FFFFFF"/>
                </a:solidFill>
                <a:latin typeface="Ovo"/>
                <a:ea typeface="Ovo"/>
                <a:cs typeface="Ovo"/>
                <a:sym typeface="Ovo"/>
              </a:rPr>
              <a:t>With each iteration, the loss goes down, which is ideal for a ML Model</a:t>
            </a:r>
          </a:p>
        </p:txBody>
      </p:sp>
      <p:sp>
        <p:nvSpPr>
          <p:cNvPr name="TextBox 18" id="18"/>
          <p:cNvSpPr txBox="true"/>
          <p:nvPr/>
        </p:nvSpPr>
        <p:spPr>
          <a:xfrm rot="0">
            <a:off x="7820818" y="3910471"/>
            <a:ext cx="5953990" cy="312433"/>
          </a:xfrm>
          <a:prstGeom prst="rect">
            <a:avLst/>
          </a:prstGeom>
        </p:spPr>
        <p:txBody>
          <a:bodyPr anchor="t" rtlCol="false" tIns="0" lIns="0" bIns="0" rIns="0">
            <a:spAutoFit/>
          </a:bodyPr>
          <a:lstStyle/>
          <a:p>
            <a:pPr algn="l">
              <a:lnSpc>
                <a:spcPts val="2541"/>
              </a:lnSpc>
            </a:pPr>
            <a:r>
              <a:rPr lang="en-US" b="true" sz="2043">
                <a:solidFill>
                  <a:srgbClr val="FFFFFF"/>
                </a:solidFill>
                <a:latin typeface="HK Modular"/>
                <a:ea typeface="HK Modular"/>
                <a:cs typeface="HK Modular"/>
                <a:sym typeface="HK Modular"/>
              </a:rPr>
              <a:t>metrics</a:t>
            </a:r>
          </a:p>
        </p:txBody>
      </p:sp>
      <p:sp>
        <p:nvSpPr>
          <p:cNvPr name="TextBox 19" id="19"/>
          <p:cNvSpPr txBox="true"/>
          <p:nvPr/>
        </p:nvSpPr>
        <p:spPr>
          <a:xfrm rot="0">
            <a:off x="7820818" y="5412069"/>
            <a:ext cx="5953990" cy="312433"/>
          </a:xfrm>
          <a:prstGeom prst="rect">
            <a:avLst/>
          </a:prstGeom>
        </p:spPr>
        <p:txBody>
          <a:bodyPr anchor="t" rtlCol="false" tIns="0" lIns="0" bIns="0" rIns="0">
            <a:spAutoFit/>
          </a:bodyPr>
          <a:lstStyle/>
          <a:p>
            <a:pPr algn="l">
              <a:lnSpc>
                <a:spcPts val="2541"/>
              </a:lnSpc>
            </a:pPr>
            <a:r>
              <a:rPr lang="en-US" b="true" sz="2043">
                <a:solidFill>
                  <a:srgbClr val="FFFFFF"/>
                </a:solidFill>
                <a:latin typeface="HK Modular"/>
                <a:ea typeface="HK Modular"/>
                <a:cs typeface="HK Modular"/>
                <a:sym typeface="HK Modular"/>
              </a:rPr>
              <a:t>accuracy</a:t>
            </a:r>
          </a:p>
        </p:txBody>
      </p:sp>
      <p:sp>
        <p:nvSpPr>
          <p:cNvPr name="TextBox 20" id="20"/>
          <p:cNvSpPr txBox="true"/>
          <p:nvPr/>
        </p:nvSpPr>
        <p:spPr>
          <a:xfrm rot="0">
            <a:off x="7820818" y="7143948"/>
            <a:ext cx="5953990" cy="312433"/>
          </a:xfrm>
          <a:prstGeom prst="rect">
            <a:avLst/>
          </a:prstGeom>
        </p:spPr>
        <p:txBody>
          <a:bodyPr anchor="t" rtlCol="false" tIns="0" lIns="0" bIns="0" rIns="0">
            <a:spAutoFit/>
          </a:bodyPr>
          <a:lstStyle/>
          <a:p>
            <a:pPr algn="l">
              <a:lnSpc>
                <a:spcPts val="2541"/>
              </a:lnSpc>
            </a:pPr>
            <a:r>
              <a:rPr lang="en-US" b="true" sz="2043">
                <a:solidFill>
                  <a:srgbClr val="FFFFFF"/>
                </a:solidFill>
                <a:latin typeface="HK Modular"/>
                <a:ea typeface="HK Modular"/>
                <a:cs typeface="HK Modular"/>
                <a:sym typeface="HK Modular"/>
              </a:rPr>
              <a:t>loss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a:off x="1028700" y="9339021"/>
            <a:ext cx="16230600"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10800000">
            <a:off x="9144000" y="9310688"/>
            <a:ext cx="8115300" cy="47625"/>
            <a:chOff x="0" y="0"/>
            <a:chExt cx="2137363" cy="12543"/>
          </a:xfrm>
        </p:grpSpPr>
        <p:sp>
          <p:nvSpPr>
            <p:cNvPr name="Freeform 4" id="4"/>
            <p:cNvSpPr/>
            <p:nvPr/>
          </p:nvSpPr>
          <p:spPr>
            <a:xfrm flipH="false" flipV="false" rot="0">
              <a:off x="0" y="0"/>
              <a:ext cx="2137363" cy="12543"/>
            </a:xfrm>
            <a:custGeom>
              <a:avLst/>
              <a:gdLst/>
              <a:ahLst/>
              <a:cxnLst/>
              <a:rect r="r" b="b" t="t" l="l"/>
              <a:pathLst>
                <a:path h="12543" w="2137363">
                  <a:moveTo>
                    <a:pt x="6272" y="0"/>
                  </a:moveTo>
                  <a:lnTo>
                    <a:pt x="2131091" y="0"/>
                  </a:lnTo>
                  <a:cubicBezTo>
                    <a:pt x="2132755" y="0"/>
                    <a:pt x="2134350" y="661"/>
                    <a:pt x="2135526" y="1837"/>
                  </a:cubicBezTo>
                  <a:cubicBezTo>
                    <a:pt x="2136702" y="3013"/>
                    <a:pt x="2137363" y="4608"/>
                    <a:pt x="2137363" y="6272"/>
                  </a:cubicBezTo>
                  <a:lnTo>
                    <a:pt x="2137363" y="6272"/>
                  </a:lnTo>
                  <a:cubicBezTo>
                    <a:pt x="2137363" y="7935"/>
                    <a:pt x="2136702" y="9530"/>
                    <a:pt x="2135526" y="10706"/>
                  </a:cubicBezTo>
                  <a:cubicBezTo>
                    <a:pt x="2134350" y="11882"/>
                    <a:pt x="2132755" y="12543"/>
                    <a:pt x="2131091"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FFFF"/>
            </a:solidFill>
          </p:spPr>
        </p:sp>
        <p:sp>
          <p:nvSpPr>
            <p:cNvPr name="TextBox 5" id="5"/>
            <p:cNvSpPr txBox="true"/>
            <p:nvPr/>
          </p:nvSpPr>
          <p:spPr>
            <a:xfrm>
              <a:off x="0" y="-57150"/>
              <a:ext cx="2137363" cy="69693"/>
            </a:xfrm>
            <a:prstGeom prst="rect">
              <a:avLst/>
            </a:prstGeom>
          </p:spPr>
          <p:txBody>
            <a:bodyPr anchor="ctr" rtlCol="false" tIns="50800" lIns="50800" bIns="50800" rIns="50800"/>
            <a:lstStyle/>
            <a:p>
              <a:pPr algn="ctr">
                <a:lnSpc>
                  <a:spcPts val="3610"/>
                </a:lnSpc>
              </a:pPr>
            </a:p>
          </p:txBody>
        </p:sp>
      </p:grpSp>
      <p:grpSp>
        <p:nvGrpSpPr>
          <p:cNvPr name="Group 6" id="6"/>
          <p:cNvGrpSpPr/>
          <p:nvPr/>
        </p:nvGrpSpPr>
        <p:grpSpPr>
          <a:xfrm rot="0">
            <a:off x="11890923" y="9240216"/>
            <a:ext cx="188568" cy="1885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grpSp>
        <p:nvGrpSpPr>
          <p:cNvPr name="Group 9" id="9"/>
          <p:cNvGrpSpPr/>
          <p:nvPr/>
        </p:nvGrpSpPr>
        <p:grpSpPr>
          <a:xfrm rot="0">
            <a:off x="14860905" y="9240216"/>
            <a:ext cx="188568" cy="1885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sp>
        <p:nvSpPr>
          <p:cNvPr name="Freeform 12" id="12"/>
          <p:cNvSpPr/>
          <p:nvPr/>
        </p:nvSpPr>
        <p:spPr>
          <a:xfrm flipH="false" flipV="false" rot="0">
            <a:off x="9846585" y="2099654"/>
            <a:ext cx="7412715" cy="6087692"/>
          </a:xfrm>
          <a:custGeom>
            <a:avLst/>
            <a:gdLst/>
            <a:ahLst/>
            <a:cxnLst/>
            <a:rect r="r" b="b" t="t" l="l"/>
            <a:pathLst>
              <a:path h="6087692" w="7412715">
                <a:moveTo>
                  <a:pt x="0" y="0"/>
                </a:moveTo>
                <a:lnTo>
                  <a:pt x="7412715" y="0"/>
                </a:lnTo>
                <a:lnTo>
                  <a:pt x="7412715" y="6087692"/>
                </a:lnTo>
                <a:lnTo>
                  <a:pt x="0" y="6087692"/>
                </a:lnTo>
                <a:lnTo>
                  <a:pt x="0" y="0"/>
                </a:lnTo>
                <a:close/>
              </a:path>
            </a:pathLst>
          </a:custGeom>
          <a:blipFill>
            <a:blip r:embed="rId2"/>
            <a:stretch>
              <a:fillRect l="0" t="0" r="0" b="0"/>
            </a:stretch>
          </a:blipFill>
        </p:spPr>
      </p:sp>
      <p:sp>
        <p:nvSpPr>
          <p:cNvPr name="TextBox 13" id="13"/>
          <p:cNvSpPr txBox="true"/>
          <p:nvPr/>
        </p:nvSpPr>
        <p:spPr>
          <a:xfrm rot="0">
            <a:off x="1028700" y="1028700"/>
            <a:ext cx="8503620" cy="1848653"/>
          </a:xfrm>
          <a:prstGeom prst="rect">
            <a:avLst/>
          </a:prstGeom>
        </p:spPr>
        <p:txBody>
          <a:bodyPr anchor="t" rtlCol="false" tIns="0" lIns="0" bIns="0" rIns="0">
            <a:spAutoFit/>
          </a:bodyPr>
          <a:lstStyle/>
          <a:p>
            <a:pPr algn="l">
              <a:lnSpc>
                <a:spcPts val="7300"/>
              </a:lnSpc>
            </a:pPr>
            <a:r>
              <a:rPr lang="en-US" sz="6134" b="true">
                <a:solidFill>
                  <a:srgbClr val="FFFFFF"/>
                </a:solidFill>
                <a:latin typeface="HK Modular"/>
                <a:ea typeface="HK Modular"/>
                <a:cs typeface="HK Modular"/>
                <a:sym typeface="HK Modular"/>
              </a:rPr>
              <a:t>TESTING AND EVALUATION </a:t>
            </a:r>
          </a:p>
        </p:txBody>
      </p:sp>
      <p:sp>
        <p:nvSpPr>
          <p:cNvPr name="TextBox 14" id="14"/>
          <p:cNvSpPr txBox="true"/>
          <p:nvPr/>
        </p:nvSpPr>
        <p:spPr>
          <a:xfrm rot="0">
            <a:off x="1028700" y="3739879"/>
            <a:ext cx="8115300" cy="3297834"/>
          </a:xfrm>
          <a:prstGeom prst="rect">
            <a:avLst/>
          </a:prstGeom>
        </p:spPr>
        <p:txBody>
          <a:bodyPr anchor="t" rtlCol="false" tIns="0" lIns="0" bIns="0" rIns="0">
            <a:spAutoFit/>
          </a:bodyPr>
          <a:lstStyle/>
          <a:p>
            <a:pPr algn="l">
              <a:lnSpc>
                <a:spcPts val="2960"/>
              </a:lnSpc>
            </a:pPr>
            <a:r>
              <a:rPr lang="en-US" sz="1831">
                <a:solidFill>
                  <a:srgbClr val="FFFFFF"/>
                </a:solidFill>
                <a:latin typeface="Ovo"/>
                <a:ea typeface="Ovo"/>
                <a:cs typeface="Ovo"/>
                <a:sym typeface="Ovo"/>
              </a:rPr>
              <a:t>The trained CNN model was tested and evaluated on 20% of the dataset (approx. 20,625 samples) giving an overall accuracy of 95.09%, along with a precision of 0.99 and a recall of 0.99 as well, indicating strong performance in classification of different network packets. The final classification report showed high precision and recall for most classes, with very strong results for Non-Tor class and respectable scores for VPN and Non-VPN classes. A confusion matrix was also generated to visualize the class-wise predictions and misclassifications of the model as follows:</a:t>
            </a:r>
          </a:p>
          <a:p>
            <a:pPr algn="l">
              <a:lnSpc>
                <a:spcPts val="29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flipV="true">
            <a:off x="17353584" y="0"/>
            <a:ext cx="0" cy="1028700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5400000">
            <a:off x="14669396" y="2649710"/>
            <a:ext cx="5368377" cy="68956"/>
            <a:chOff x="0" y="0"/>
            <a:chExt cx="1413893" cy="18161"/>
          </a:xfrm>
        </p:grpSpPr>
        <p:sp>
          <p:nvSpPr>
            <p:cNvPr name="Freeform 4" id="4"/>
            <p:cNvSpPr/>
            <p:nvPr/>
          </p:nvSpPr>
          <p:spPr>
            <a:xfrm flipH="false" flipV="false" rot="0">
              <a:off x="0" y="0"/>
              <a:ext cx="1413893" cy="18161"/>
            </a:xfrm>
            <a:custGeom>
              <a:avLst/>
              <a:gdLst/>
              <a:ahLst/>
              <a:cxnLst/>
              <a:rect r="r" b="b" t="t" l="l"/>
              <a:pathLst>
                <a:path h="18161" w="1413893">
                  <a:moveTo>
                    <a:pt x="9081" y="0"/>
                  </a:moveTo>
                  <a:lnTo>
                    <a:pt x="1404813" y="0"/>
                  </a:lnTo>
                  <a:cubicBezTo>
                    <a:pt x="1407221" y="0"/>
                    <a:pt x="1409531" y="957"/>
                    <a:pt x="1411234" y="2660"/>
                  </a:cubicBezTo>
                  <a:cubicBezTo>
                    <a:pt x="1412937" y="4363"/>
                    <a:pt x="1413893" y="6672"/>
                    <a:pt x="1413893" y="9081"/>
                  </a:cubicBezTo>
                  <a:lnTo>
                    <a:pt x="1413893" y="9081"/>
                  </a:lnTo>
                  <a:cubicBezTo>
                    <a:pt x="1413893" y="11489"/>
                    <a:pt x="1412937" y="13799"/>
                    <a:pt x="1411234" y="15502"/>
                  </a:cubicBezTo>
                  <a:cubicBezTo>
                    <a:pt x="1409531" y="17205"/>
                    <a:pt x="1407221" y="18161"/>
                    <a:pt x="1404813" y="18161"/>
                  </a:cubicBezTo>
                  <a:lnTo>
                    <a:pt x="9081" y="18161"/>
                  </a:lnTo>
                  <a:cubicBezTo>
                    <a:pt x="6672" y="18161"/>
                    <a:pt x="4363" y="17205"/>
                    <a:pt x="2660" y="15502"/>
                  </a:cubicBezTo>
                  <a:cubicBezTo>
                    <a:pt x="957" y="13799"/>
                    <a:pt x="0" y="11489"/>
                    <a:pt x="0" y="9081"/>
                  </a:cubicBezTo>
                  <a:lnTo>
                    <a:pt x="0" y="9081"/>
                  </a:lnTo>
                  <a:cubicBezTo>
                    <a:pt x="0" y="6672"/>
                    <a:pt x="957" y="4363"/>
                    <a:pt x="2660" y="2660"/>
                  </a:cubicBezTo>
                  <a:cubicBezTo>
                    <a:pt x="4363" y="957"/>
                    <a:pt x="6672" y="0"/>
                    <a:pt x="9081" y="0"/>
                  </a:cubicBezTo>
                  <a:close/>
                </a:path>
              </a:pathLst>
            </a:custGeom>
            <a:solidFill>
              <a:srgbClr val="FFFFFF"/>
            </a:solidFill>
          </p:spPr>
        </p:sp>
        <p:sp>
          <p:nvSpPr>
            <p:cNvPr name="TextBox 5" id="5"/>
            <p:cNvSpPr txBox="true"/>
            <p:nvPr/>
          </p:nvSpPr>
          <p:spPr>
            <a:xfrm>
              <a:off x="0" y="-57150"/>
              <a:ext cx="1413893" cy="75311"/>
            </a:xfrm>
            <a:prstGeom prst="rect">
              <a:avLst/>
            </a:prstGeom>
          </p:spPr>
          <p:txBody>
            <a:bodyPr anchor="ctr" rtlCol="false" tIns="50800" lIns="50800" bIns="50800" rIns="50800"/>
            <a:lstStyle/>
            <a:p>
              <a:pPr algn="ctr">
                <a:lnSpc>
                  <a:spcPts val="3610"/>
                </a:lnSpc>
              </a:pPr>
            </a:p>
          </p:txBody>
        </p:sp>
      </p:grpSp>
      <p:grpSp>
        <p:nvGrpSpPr>
          <p:cNvPr name="Group 6" id="6"/>
          <p:cNvGrpSpPr/>
          <p:nvPr/>
        </p:nvGrpSpPr>
        <p:grpSpPr>
          <a:xfrm rot="-5400000">
            <a:off x="17259300" y="5179808"/>
            <a:ext cx="188568" cy="1885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grpSp>
        <p:nvGrpSpPr>
          <p:cNvPr name="Group 9" id="9"/>
          <p:cNvGrpSpPr/>
          <p:nvPr/>
        </p:nvGrpSpPr>
        <p:grpSpPr>
          <a:xfrm rot="-5400000">
            <a:off x="17259300" y="2209827"/>
            <a:ext cx="188568" cy="1885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10"/>
                </a:lnSpc>
              </a:pPr>
            </a:p>
          </p:txBody>
        </p:sp>
      </p:grpSp>
      <p:sp>
        <p:nvSpPr>
          <p:cNvPr name="Freeform 12" id="12"/>
          <p:cNvSpPr/>
          <p:nvPr/>
        </p:nvSpPr>
        <p:spPr>
          <a:xfrm flipH="false" flipV="false" rot="0">
            <a:off x="1499436" y="3991918"/>
            <a:ext cx="2017627" cy="2006622"/>
          </a:xfrm>
          <a:custGeom>
            <a:avLst/>
            <a:gdLst/>
            <a:ahLst/>
            <a:cxnLst/>
            <a:rect r="r" b="b" t="t" l="l"/>
            <a:pathLst>
              <a:path h="2006622" w="2017627">
                <a:moveTo>
                  <a:pt x="0" y="0"/>
                </a:moveTo>
                <a:lnTo>
                  <a:pt x="2017628" y="0"/>
                </a:lnTo>
                <a:lnTo>
                  <a:pt x="2017628" y="2006622"/>
                </a:lnTo>
                <a:lnTo>
                  <a:pt x="0" y="2006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70783" y="3697762"/>
            <a:ext cx="2891476" cy="2891476"/>
          </a:xfrm>
          <a:custGeom>
            <a:avLst/>
            <a:gdLst/>
            <a:ahLst/>
            <a:cxnLst/>
            <a:rect r="r" b="b" t="t" l="l"/>
            <a:pathLst>
              <a:path h="2891476" w="2891476">
                <a:moveTo>
                  <a:pt x="0" y="0"/>
                </a:moveTo>
                <a:lnTo>
                  <a:pt x="2891476" y="0"/>
                </a:lnTo>
                <a:lnTo>
                  <a:pt x="2891476" y="2891476"/>
                </a:lnTo>
                <a:lnTo>
                  <a:pt x="0" y="2891476"/>
                </a:lnTo>
                <a:lnTo>
                  <a:pt x="0" y="0"/>
                </a:lnTo>
                <a:close/>
              </a:path>
            </a:pathLst>
          </a:custGeom>
          <a:blipFill>
            <a:blip r:embed="rId4"/>
            <a:stretch>
              <a:fillRect l="0" t="0" r="0" b="0"/>
            </a:stretch>
          </a:blipFill>
        </p:spPr>
      </p:sp>
      <p:sp>
        <p:nvSpPr>
          <p:cNvPr name="Freeform 14" id="14"/>
          <p:cNvSpPr/>
          <p:nvPr/>
        </p:nvSpPr>
        <p:spPr>
          <a:xfrm flipH="false" flipV="false" rot="0">
            <a:off x="6750985" y="4260533"/>
            <a:ext cx="1622547" cy="1765935"/>
          </a:xfrm>
          <a:custGeom>
            <a:avLst/>
            <a:gdLst/>
            <a:ahLst/>
            <a:cxnLst/>
            <a:rect r="r" b="b" t="t" l="l"/>
            <a:pathLst>
              <a:path h="1765935" w="1622547">
                <a:moveTo>
                  <a:pt x="0" y="0"/>
                </a:moveTo>
                <a:lnTo>
                  <a:pt x="1622547" y="0"/>
                </a:lnTo>
                <a:lnTo>
                  <a:pt x="1622547" y="1765934"/>
                </a:lnTo>
                <a:lnTo>
                  <a:pt x="0" y="1765934"/>
                </a:lnTo>
                <a:lnTo>
                  <a:pt x="0" y="0"/>
                </a:lnTo>
                <a:close/>
              </a:path>
            </a:pathLst>
          </a:custGeom>
          <a:blipFill>
            <a:blip r:embed="rId5"/>
            <a:stretch>
              <a:fillRect l="0" t="0" r="0" b="0"/>
            </a:stretch>
          </a:blipFill>
        </p:spPr>
      </p:sp>
      <p:sp>
        <p:nvSpPr>
          <p:cNvPr name="Freeform 15" id="15"/>
          <p:cNvSpPr/>
          <p:nvPr/>
        </p:nvSpPr>
        <p:spPr>
          <a:xfrm flipH="false" flipV="false" rot="0">
            <a:off x="8373532" y="4408864"/>
            <a:ext cx="1469272" cy="1469272"/>
          </a:xfrm>
          <a:custGeom>
            <a:avLst/>
            <a:gdLst/>
            <a:ahLst/>
            <a:cxnLst/>
            <a:rect r="r" b="b" t="t" l="l"/>
            <a:pathLst>
              <a:path h="1469272" w="1469272">
                <a:moveTo>
                  <a:pt x="0" y="0"/>
                </a:moveTo>
                <a:lnTo>
                  <a:pt x="1469272" y="0"/>
                </a:lnTo>
                <a:lnTo>
                  <a:pt x="1469272" y="1469272"/>
                </a:lnTo>
                <a:lnTo>
                  <a:pt x="0" y="1469272"/>
                </a:lnTo>
                <a:lnTo>
                  <a:pt x="0" y="0"/>
                </a:lnTo>
                <a:close/>
              </a:path>
            </a:pathLst>
          </a:custGeom>
          <a:blipFill>
            <a:blip r:embed="rId6"/>
            <a:stretch>
              <a:fillRect l="0" t="0" r="0" b="0"/>
            </a:stretch>
          </a:blipFill>
        </p:spPr>
      </p:sp>
      <p:sp>
        <p:nvSpPr>
          <p:cNvPr name="Freeform 16" id="16"/>
          <p:cNvSpPr/>
          <p:nvPr/>
        </p:nvSpPr>
        <p:spPr>
          <a:xfrm flipH="false" flipV="false" rot="0">
            <a:off x="10084451" y="4440568"/>
            <a:ext cx="1405864" cy="1405864"/>
          </a:xfrm>
          <a:custGeom>
            <a:avLst/>
            <a:gdLst/>
            <a:ahLst/>
            <a:cxnLst/>
            <a:rect r="r" b="b" t="t" l="l"/>
            <a:pathLst>
              <a:path h="1405864" w="1405864">
                <a:moveTo>
                  <a:pt x="0" y="0"/>
                </a:moveTo>
                <a:lnTo>
                  <a:pt x="1405864" y="0"/>
                </a:lnTo>
                <a:lnTo>
                  <a:pt x="1405864" y="1405864"/>
                </a:lnTo>
                <a:lnTo>
                  <a:pt x="0" y="1405864"/>
                </a:lnTo>
                <a:lnTo>
                  <a:pt x="0" y="0"/>
                </a:lnTo>
                <a:close/>
              </a:path>
            </a:pathLst>
          </a:custGeom>
          <a:blipFill>
            <a:blip r:embed="rId7"/>
            <a:stretch>
              <a:fillRect l="0" t="0" r="0" b="0"/>
            </a:stretch>
          </a:blipFill>
        </p:spPr>
      </p:sp>
      <p:sp>
        <p:nvSpPr>
          <p:cNvPr name="Freeform 17" id="17"/>
          <p:cNvSpPr/>
          <p:nvPr/>
        </p:nvSpPr>
        <p:spPr>
          <a:xfrm flipH="false" flipV="false" rot="0">
            <a:off x="14014440" y="4404878"/>
            <a:ext cx="2164905" cy="1621589"/>
          </a:xfrm>
          <a:custGeom>
            <a:avLst/>
            <a:gdLst/>
            <a:ahLst/>
            <a:cxnLst/>
            <a:rect r="r" b="b" t="t" l="l"/>
            <a:pathLst>
              <a:path h="1621589" w="2164905">
                <a:moveTo>
                  <a:pt x="0" y="0"/>
                </a:moveTo>
                <a:lnTo>
                  <a:pt x="2164906" y="0"/>
                </a:lnTo>
                <a:lnTo>
                  <a:pt x="2164906" y="1621589"/>
                </a:lnTo>
                <a:lnTo>
                  <a:pt x="0" y="1621589"/>
                </a:lnTo>
                <a:lnTo>
                  <a:pt x="0" y="0"/>
                </a:lnTo>
                <a:close/>
              </a:path>
            </a:pathLst>
          </a:custGeom>
          <a:blipFill>
            <a:blip r:embed="rId8"/>
            <a:stretch>
              <a:fillRect l="0" t="0" r="0" b="0"/>
            </a:stretch>
          </a:blipFill>
        </p:spPr>
      </p:sp>
      <p:sp>
        <p:nvSpPr>
          <p:cNvPr name="TextBox 18" id="18"/>
          <p:cNvSpPr txBox="true"/>
          <p:nvPr/>
        </p:nvSpPr>
        <p:spPr>
          <a:xfrm rot="0">
            <a:off x="13464448" y="6308092"/>
            <a:ext cx="3626686" cy="397805"/>
          </a:xfrm>
          <a:prstGeom prst="rect">
            <a:avLst/>
          </a:prstGeom>
        </p:spPr>
        <p:txBody>
          <a:bodyPr anchor="t" rtlCol="false" tIns="0" lIns="0" bIns="0" rIns="0">
            <a:spAutoFit/>
          </a:bodyPr>
          <a:lstStyle/>
          <a:p>
            <a:pPr algn="l">
              <a:lnSpc>
                <a:spcPts val="3273"/>
              </a:lnSpc>
              <a:spcBef>
                <a:spcPct val="0"/>
              </a:spcBef>
            </a:pPr>
            <a:r>
              <a:rPr lang="en-US" b="true" sz="2338" spc="4">
                <a:solidFill>
                  <a:srgbClr val="FFFFFF"/>
                </a:solidFill>
                <a:latin typeface="HK Modular"/>
                <a:ea typeface="HK Modular"/>
                <a:cs typeface="HK Modular"/>
                <a:sym typeface="HK Modular"/>
              </a:rPr>
              <a:t>ML Techniques</a:t>
            </a:r>
          </a:p>
        </p:txBody>
      </p:sp>
      <p:sp>
        <p:nvSpPr>
          <p:cNvPr name="TextBox 19" id="19"/>
          <p:cNvSpPr txBox="true"/>
          <p:nvPr/>
        </p:nvSpPr>
        <p:spPr>
          <a:xfrm rot="0">
            <a:off x="1281640" y="1459673"/>
            <a:ext cx="11814957" cy="626106"/>
          </a:xfrm>
          <a:prstGeom prst="rect">
            <a:avLst/>
          </a:prstGeom>
        </p:spPr>
        <p:txBody>
          <a:bodyPr anchor="t" rtlCol="false" tIns="0" lIns="0" bIns="0" rIns="0">
            <a:spAutoFit/>
          </a:bodyPr>
          <a:lstStyle/>
          <a:p>
            <a:pPr algn="l">
              <a:lnSpc>
                <a:spcPts val="4916"/>
              </a:lnSpc>
            </a:pPr>
            <a:r>
              <a:rPr lang="en-US" sz="4131" b="true">
                <a:solidFill>
                  <a:srgbClr val="FFFFFF"/>
                </a:solidFill>
                <a:latin typeface="HK Modular"/>
                <a:ea typeface="HK Modular"/>
                <a:cs typeface="HK Modular"/>
                <a:sym typeface="HK Modular"/>
              </a:rPr>
              <a:t>TOOLS &amp; TECHNOLOGIES USED</a:t>
            </a:r>
          </a:p>
        </p:txBody>
      </p:sp>
      <p:sp>
        <p:nvSpPr>
          <p:cNvPr name="TextBox 20" id="20"/>
          <p:cNvSpPr txBox="true"/>
          <p:nvPr/>
        </p:nvSpPr>
        <p:spPr>
          <a:xfrm rot="0">
            <a:off x="1281640" y="6308092"/>
            <a:ext cx="3626686" cy="807380"/>
          </a:xfrm>
          <a:prstGeom prst="rect">
            <a:avLst/>
          </a:prstGeom>
        </p:spPr>
        <p:txBody>
          <a:bodyPr anchor="t" rtlCol="false" tIns="0" lIns="0" bIns="0" rIns="0">
            <a:spAutoFit/>
          </a:bodyPr>
          <a:lstStyle/>
          <a:p>
            <a:pPr algn="l">
              <a:lnSpc>
                <a:spcPts val="3273"/>
              </a:lnSpc>
              <a:spcBef>
                <a:spcPct val="0"/>
              </a:spcBef>
            </a:pPr>
            <a:r>
              <a:rPr lang="en-US" b="true" sz="2338" spc="4">
                <a:solidFill>
                  <a:srgbClr val="FFFFFF"/>
                </a:solidFill>
                <a:latin typeface="HK Modular"/>
                <a:ea typeface="HK Modular"/>
                <a:cs typeface="HK Modular"/>
                <a:sym typeface="HK Modular"/>
              </a:rPr>
              <a:t>Programming Language</a:t>
            </a:r>
          </a:p>
        </p:txBody>
      </p:sp>
      <p:sp>
        <p:nvSpPr>
          <p:cNvPr name="TextBox 21" id="21"/>
          <p:cNvSpPr txBox="true"/>
          <p:nvPr/>
        </p:nvSpPr>
        <p:spPr>
          <a:xfrm rot="0">
            <a:off x="5517314" y="6308092"/>
            <a:ext cx="6370171" cy="397805"/>
          </a:xfrm>
          <a:prstGeom prst="rect">
            <a:avLst/>
          </a:prstGeom>
        </p:spPr>
        <p:txBody>
          <a:bodyPr anchor="t" rtlCol="false" tIns="0" lIns="0" bIns="0" rIns="0">
            <a:spAutoFit/>
          </a:bodyPr>
          <a:lstStyle/>
          <a:p>
            <a:pPr algn="l">
              <a:lnSpc>
                <a:spcPts val="3273"/>
              </a:lnSpc>
              <a:spcBef>
                <a:spcPct val="0"/>
              </a:spcBef>
            </a:pPr>
            <a:r>
              <a:rPr lang="en-US" b="true" sz="2338" spc="4">
                <a:solidFill>
                  <a:srgbClr val="FFFFFF"/>
                </a:solidFill>
                <a:latin typeface="HK Modular"/>
                <a:ea typeface="HK Modular"/>
                <a:cs typeface="HK Modular"/>
                <a:sym typeface="HK Modular"/>
              </a:rPr>
              <a:t>Libraries &amp; Frameworks</a:t>
            </a:r>
          </a:p>
        </p:txBody>
      </p:sp>
      <p:sp>
        <p:nvSpPr>
          <p:cNvPr name="TextBox 22" id="22"/>
          <p:cNvSpPr txBox="true"/>
          <p:nvPr/>
        </p:nvSpPr>
        <p:spPr>
          <a:xfrm rot="0">
            <a:off x="1281640" y="7837797"/>
            <a:ext cx="3626686" cy="1134753"/>
          </a:xfrm>
          <a:prstGeom prst="rect">
            <a:avLst/>
          </a:prstGeom>
        </p:spPr>
        <p:txBody>
          <a:bodyPr anchor="t" rtlCol="false" tIns="0" lIns="0" bIns="0" rIns="0">
            <a:spAutoFit/>
          </a:bodyPr>
          <a:lstStyle/>
          <a:p>
            <a:pPr algn="l">
              <a:lnSpc>
                <a:spcPts val="2252"/>
              </a:lnSpc>
            </a:pPr>
            <a:r>
              <a:rPr lang="en-US" sz="1573">
                <a:solidFill>
                  <a:srgbClr val="FFFFFF"/>
                </a:solidFill>
                <a:latin typeface="Ovo"/>
                <a:ea typeface="Ovo"/>
                <a:cs typeface="Ovo"/>
                <a:sym typeface="Ovo"/>
              </a:rPr>
              <a:t>Python language was chosen for the development of this CNN model due to its large selection of ML libraries and fun</a:t>
            </a:r>
            <a:r>
              <a:rPr lang="en-US" sz="1573">
                <a:solidFill>
                  <a:srgbClr val="FFFFFF"/>
                </a:solidFill>
                <a:latin typeface="Ovo"/>
                <a:ea typeface="Ovo"/>
                <a:cs typeface="Ovo"/>
                <a:sym typeface="Ovo"/>
              </a:rPr>
              <a:t>ctionalities.</a:t>
            </a:r>
          </a:p>
        </p:txBody>
      </p:sp>
      <p:sp>
        <p:nvSpPr>
          <p:cNvPr name="TextBox 23" id="23"/>
          <p:cNvSpPr txBox="true"/>
          <p:nvPr/>
        </p:nvSpPr>
        <p:spPr>
          <a:xfrm rot="0">
            <a:off x="5517314" y="7837797"/>
            <a:ext cx="7237317" cy="1992003"/>
          </a:xfrm>
          <a:prstGeom prst="rect">
            <a:avLst/>
          </a:prstGeom>
        </p:spPr>
        <p:txBody>
          <a:bodyPr anchor="t" rtlCol="false" tIns="0" lIns="0" bIns="0" rIns="0">
            <a:spAutoFit/>
          </a:bodyPr>
          <a:lstStyle/>
          <a:p>
            <a:pPr algn="l" marL="339612" indent="-169806" lvl="1">
              <a:lnSpc>
                <a:spcPts val="2252"/>
              </a:lnSpc>
              <a:buFont typeface="Arial"/>
              <a:buChar char="•"/>
            </a:pPr>
            <a:r>
              <a:rPr lang="en-US" sz="1573">
                <a:solidFill>
                  <a:srgbClr val="FFFFFF"/>
                </a:solidFill>
                <a:latin typeface="Ovo"/>
                <a:ea typeface="Ovo"/>
                <a:cs typeface="Ovo"/>
                <a:sym typeface="Ovo"/>
              </a:rPr>
              <a:t>Pandas, NumPy – Data handling and numerical operations</a:t>
            </a:r>
          </a:p>
          <a:p>
            <a:pPr algn="l" marL="339612" indent="-169806" lvl="1">
              <a:lnSpc>
                <a:spcPts val="2252"/>
              </a:lnSpc>
              <a:buFont typeface="Arial"/>
              <a:buChar char="•"/>
            </a:pPr>
            <a:r>
              <a:rPr lang="en-US" sz="1573">
                <a:solidFill>
                  <a:srgbClr val="FFFFFF"/>
                </a:solidFill>
                <a:latin typeface="Ovo"/>
                <a:ea typeface="Ovo"/>
                <a:cs typeface="Ovo"/>
                <a:sym typeface="Ovo"/>
              </a:rPr>
              <a:t>Scikit-learn – Preprocessing, feature selection, and splitting dataset</a:t>
            </a:r>
          </a:p>
          <a:p>
            <a:pPr algn="l" marL="339612" indent="-169806" lvl="1">
              <a:lnSpc>
                <a:spcPts val="2252"/>
              </a:lnSpc>
              <a:buFont typeface="Arial"/>
              <a:buChar char="•"/>
            </a:pPr>
            <a:r>
              <a:rPr lang="en-US" sz="1573">
                <a:solidFill>
                  <a:srgbClr val="FFFFFF"/>
                </a:solidFill>
                <a:latin typeface="Ovo"/>
                <a:ea typeface="Ovo"/>
                <a:cs typeface="Ovo"/>
                <a:sym typeface="Ovo"/>
              </a:rPr>
              <a:t>TensorFlow / Keras – Building, training, and evaluating the</a:t>
            </a:r>
            <a:r>
              <a:rPr lang="en-US" sz="1573">
                <a:solidFill>
                  <a:srgbClr val="FFFFFF"/>
                </a:solidFill>
                <a:latin typeface="Ovo"/>
                <a:ea typeface="Ovo"/>
                <a:cs typeface="Ovo"/>
                <a:sym typeface="Ovo"/>
              </a:rPr>
              <a:t> CNN model</a:t>
            </a:r>
          </a:p>
          <a:p>
            <a:pPr algn="l" marL="339612" indent="-169806" lvl="1">
              <a:lnSpc>
                <a:spcPts val="2252"/>
              </a:lnSpc>
              <a:buFont typeface="Arial"/>
              <a:buChar char="•"/>
            </a:pPr>
            <a:r>
              <a:rPr lang="en-US" sz="1573">
                <a:solidFill>
                  <a:srgbClr val="FFFFFF"/>
                </a:solidFill>
                <a:latin typeface="Ovo"/>
                <a:ea typeface="Ovo"/>
                <a:cs typeface="Ovo"/>
                <a:sym typeface="Ovo"/>
              </a:rPr>
              <a:t>Matplotlib – For visualizing model performance (accuracy, precision, recall, etc.)</a:t>
            </a:r>
          </a:p>
          <a:p>
            <a:pPr algn="l" marL="339612" indent="-169806" lvl="1">
              <a:lnSpc>
                <a:spcPts val="2252"/>
              </a:lnSpc>
              <a:buFont typeface="Arial"/>
              <a:buChar char="•"/>
            </a:pPr>
            <a:r>
              <a:rPr lang="en-US" sz="1573">
                <a:solidFill>
                  <a:srgbClr val="FFFFFF"/>
                </a:solidFill>
                <a:latin typeface="Ovo"/>
                <a:ea typeface="Ovo"/>
                <a:cs typeface="Ovo"/>
                <a:sym typeface="Ovo"/>
              </a:rPr>
              <a:t>LabelEncoder &amp; StandardScaler – For data encoding and normalization</a:t>
            </a:r>
          </a:p>
          <a:p>
            <a:pPr algn="l">
              <a:lnSpc>
                <a:spcPts val="2252"/>
              </a:lnSpc>
            </a:pPr>
          </a:p>
        </p:txBody>
      </p:sp>
      <p:sp>
        <p:nvSpPr>
          <p:cNvPr name="TextBox 24" id="24"/>
          <p:cNvSpPr txBox="true"/>
          <p:nvPr/>
        </p:nvSpPr>
        <p:spPr>
          <a:xfrm rot="0">
            <a:off x="13464448" y="7837797"/>
            <a:ext cx="3794852" cy="1992003"/>
          </a:xfrm>
          <a:prstGeom prst="rect">
            <a:avLst/>
          </a:prstGeom>
        </p:spPr>
        <p:txBody>
          <a:bodyPr anchor="t" rtlCol="false" tIns="0" lIns="0" bIns="0" rIns="0">
            <a:spAutoFit/>
          </a:bodyPr>
          <a:lstStyle/>
          <a:p>
            <a:pPr algn="l" marL="339612" indent="-169806" lvl="1">
              <a:lnSpc>
                <a:spcPts val="2252"/>
              </a:lnSpc>
              <a:buFont typeface="Arial"/>
              <a:buChar char="•"/>
            </a:pPr>
            <a:r>
              <a:rPr lang="en-US" sz="1573">
                <a:solidFill>
                  <a:srgbClr val="FFFFFF"/>
                </a:solidFill>
                <a:latin typeface="Ovo"/>
                <a:ea typeface="Ovo"/>
                <a:cs typeface="Ovo"/>
                <a:sym typeface="Ovo"/>
              </a:rPr>
              <a:t>Random Forest: A commonly-used machine learning algorithm that combines the output of multiple decision trees to reach a single result.</a:t>
            </a:r>
          </a:p>
          <a:p>
            <a:pPr algn="l" marL="339612" indent="-169806" lvl="1">
              <a:lnSpc>
                <a:spcPts val="2252"/>
              </a:lnSpc>
              <a:buFont typeface="Arial"/>
              <a:buChar char="•"/>
            </a:pPr>
            <a:r>
              <a:rPr lang="en-US" sz="1573">
                <a:solidFill>
                  <a:srgbClr val="FFFFFF"/>
                </a:solidFill>
                <a:latin typeface="Ovo"/>
                <a:ea typeface="Ovo"/>
                <a:cs typeface="Ovo"/>
                <a:sym typeface="Ovo"/>
              </a:rPr>
              <a:t>Convolutional Neural Network: A convolutional neural network (CNN) is a category of machine learning model.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D1C5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5355232" y="-148839"/>
            <a:ext cx="3242180" cy="3217863"/>
          </a:xfrm>
          <a:custGeom>
            <a:avLst/>
            <a:gdLst/>
            <a:ahLst/>
            <a:cxnLst/>
            <a:rect r="r" b="b" t="t" l="l"/>
            <a:pathLst>
              <a:path h="3217863" w="3242180">
                <a:moveTo>
                  <a:pt x="0" y="0"/>
                </a:moveTo>
                <a:lnTo>
                  <a:pt x="3242180" y="0"/>
                </a:lnTo>
                <a:lnTo>
                  <a:pt x="3242180" y="3217864"/>
                </a:lnTo>
                <a:lnTo>
                  <a:pt x="0" y="3217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9434" y="1624398"/>
            <a:ext cx="9988581" cy="1917753"/>
          </a:xfrm>
          <a:prstGeom prst="rect">
            <a:avLst/>
          </a:prstGeom>
        </p:spPr>
        <p:txBody>
          <a:bodyPr anchor="t" rtlCol="false" tIns="0" lIns="0" bIns="0" rIns="0">
            <a:spAutoFit/>
          </a:bodyPr>
          <a:lstStyle/>
          <a:p>
            <a:pPr algn="l">
              <a:lnSpc>
                <a:spcPts val="7599"/>
              </a:lnSpc>
            </a:pPr>
            <a:r>
              <a:rPr lang="en-US" sz="6229">
                <a:solidFill>
                  <a:srgbClr val="FFFFFF"/>
                </a:solidFill>
                <a:latin typeface="HK Modular"/>
                <a:ea typeface="HK Modular"/>
                <a:cs typeface="HK Modular"/>
                <a:sym typeface="HK Modular"/>
              </a:rPr>
              <a:t>Future improvements</a:t>
            </a:r>
          </a:p>
        </p:txBody>
      </p:sp>
      <p:sp>
        <p:nvSpPr>
          <p:cNvPr name="TextBox 4" id="4"/>
          <p:cNvSpPr txBox="true"/>
          <p:nvPr/>
        </p:nvSpPr>
        <p:spPr>
          <a:xfrm rot="0">
            <a:off x="1152914" y="4489474"/>
            <a:ext cx="15313603" cy="4601984"/>
          </a:xfrm>
          <a:prstGeom prst="rect">
            <a:avLst/>
          </a:prstGeom>
        </p:spPr>
        <p:txBody>
          <a:bodyPr anchor="t" rtlCol="false" tIns="0" lIns="0" bIns="0" rIns="0">
            <a:spAutoFit/>
          </a:bodyPr>
          <a:lstStyle/>
          <a:p>
            <a:pPr algn="l" marL="523598" indent="-261799" lvl="1">
              <a:lnSpc>
                <a:spcPts val="3395"/>
              </a:lnSpc>
              <a:buFont typeface="Arial"/>
              <a:buChar char="•"/>
            </a:pPr>
            <a:r>
              <a:rPr lang="en-US" sz="2425">
                <a:solidFill>
                  <a:srgbClr val="FFFFFF"/>
                </a:solidFill>
                <a:latin typeface="Ovo"/>
                <a:ea typeface="Ovo"/>
                <a:cs typeface="Ovo"/>
                <a:sym typeface="Ovo"/>
              </a:rPr>
              <a:t>Model Enhancement: Experiment with deeper CNN architectures or advanced models like Transformers and TCNs for potentially higher accuracy.</a:t>
            </a:r>
          </a:p>
          <a:p>
            <a:pPr algn="l" marL="523598" indent="-261799" lvl="1">
              <a:lnSpc>
                <a:spcPts val="3395"/>
              </a:lnSpc>
              <a:buFont typeface="Arial"/>
              <a:buChar char="•"/>
            </a:pPr>
            <a:r>
              <a:rPr lang="en-US" sz="2425">
                <a:solidFill>
                  <a:srgbClr val="FFFFFF"/>
                </a:solidFill>
                <a:latin typeface="Ovo"/>
                <a:ea typeface="Ovo"/>
                <a:cs typeface="Ovo"/>
                <a:sym typeface="Ovo"/>
              </a:rPr>
              <a:t>Multi-label Classification: Extend the model to simultaneously predict traffic type (Browsing, P2P, etc.) along with VPN/Tor classification.</a:t>
            </a:r>
          </a:p>
          <a:p>
            <a:pPr algn="l" marL="523598" indent="-261799" lvl="1">
              <a:lnSpc>
                <a:spcPts val="3395"/>
              </a:lnSpc>
              <a:buFont typeface="Arial"/>
              <a:buChar char="•"/>
            </a:pPr>
            <a:r>
              <a:rPr lang="en-US" sz="2425">
                <a:solidFill>
                  <a:srgbClr val="FFFFFF"/>
                </a:solidFill>
                <a:latin typeface="Ovo"/>
                <a:ea typeface="Ovo"/>
                <a:cs typeface="Ovo"/>
                <a:sym typeface="Ovo"/>
              </a:rPr>
              <a:t>Real-Time Detection: Integrate the trained model into a real-time traffic monitoring system for live packet analysis.</a:t>
            </a:r>
          </a:p>
          <a:p>
            <a:pPr algn="l" marL="523598" indent="-261799" lvl="1">
              <a:lnSpc>
                <a:spcPts val="3395"/>
              </a:lnSpc>
              <a:buFont typeface="Arial"/>
              <a:buChar char="•"/>
            </a:pPr>
            <a:r>
              <a:rPr lang="en-US" sz="2425">
                <a:solidFill>
                  <a:srgbClr val="FFFFFF"/>
                </a:solidFill>
                <a:latin typeface="Ovo"/>
                <a:ea typeface="Ovo"/>
                <a:cs typeface="Ovo"/>
                <a:sym typeface="Ovo"/>
              </a:rPr>
              <a:t>Explainability: Add explainable AI (XAI) techniques to understand why the model classifies certain traffic as Tor/VPN.</a:t>
            </a:r>
          </a:p>
          <a:p>
            <a:pPr algn="l" marL="523598" indent="-261799" lvl="1">
              <a:lnSpc>
                <a:spcPts val="3395"/>
              </a:lnSpc>
              <a:spcBef>
                <a:spcPct val="0"/>
              </a:spcBef>
              <a:buFont typeface="Arial"/>
              <a:buChar char="•"/>
            </a:pPr>
            <a:r>
              <a:rPr lang="en-US" sz="2425">
                <a:solidFill>
                  <a:srgbClr val="FFFFFF"/>
                </a:solidFill>
                <a:latin typeface="Ovo"/>
                <a:ea typeface="Ovo"/>
                <a:cs typeface="Ovo"/>
                <a:sym typeface="Ovo"/>
              </a:rPr>
              <a:t>Cross-Dataset Validation: Test and fine-tune the model using other datasets to improve generalizability across different network environments.</a:t>
            </a:r>
          </a:p>
          <a:p>
            <a:pPr algn="l">
              <a:lnSpc>
                <a:spcPts val="339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DAGkKU_hi3o</dc:identifier>
  <dcterms:modified xsi:type="dcterms:W3CDTF">2011-08-01T06:04:30Z</dcterms:modified>
  <cp:revision>1</cp:revision>
  <dc:title>Packet-level Micro-behavior Classification with Convolutional Neural Networks (CNNs)</dc:title>
</cp:coreProperties>
</file>